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5" r:id="rId3"/>
  </p:sldMasterIdLst>
  <p:notesMasterIdLst>
    <p:notesMasterId r:id="rId15"/>
  </p:notesMasterIdLst>
  <p:sldIdLst>
    <p:sldId id="259" r:id="rId4"/>
    <p:sldId id="275" r:id="rId5"/>
    <p:sldId id="283" r:id="rId6"/>
    <p:sldId id="276" r:id="rId7"/>
    <p:sldId id="277" r:id="rId8"/>
    <p:sldId id="281" r:id="rId9"/>
    <p:sldId id="278" r:id="rId10"/>
    <p:sldId id="279" r:id="rId11"/>
    <p:sldId id="280" r:id="rId12"/>
    <p:sldId id="282" r:id="rId13"/>
    <p:sldId id="274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360" autoAdjust="0"/>
  </p:normalViewPr>
  <p:slideViewPr>
    <p:cSldViewPr snapToGrid="0" snapToObjects="1">
      <p:cViewPr varScale="1">
        <p:scale>
          <a:sx n="91" d="100"/>
          <a:sy n="91" d="100"/>
        </p:scale>
        <p:origin x="129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6F394-B97A-4A4D-ADBC-B078CDCF07C9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28364-50B2-422E-A3BE-9863E03860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508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Totalförsvar kallas den verksamhet som behövs för att förbereda Sverige för krig. För att stärka landets försvarsförmåga kan beredskapen höjas. </a:t>
            </a:r>
          </a:p>
          <a:p>
            <a:r>
              <a:rPr lang="sv-SE" dirty="0"/>
              <a:t>För att stärka totalförsvarsförmågan så kan beredskapen höjas.  </a:t>
            </a:r>
          </a:p>
          <a:p>
            <a:endParaRPr lang="sv-SE" dirty="0"/>
          </a:p>
          <a:p>
            <a:r>
              <a:rPr lang="sv-SE" dirty="0"/>
              <a:t> Om Sverige är i krig råder högsta beredskap. Flera lagar, så kallade </a:t>
            </a:r>
            <a:r>
              <a:rPr lang="sv-SE" dirty="0" err="1"/>
              <a:t>beredskapslagar</a:t>
            </a:r>
            <a:r>
              <a:rPr lang="sv-SE" dirty="0"/>
              <a:t>, träder i kraft om Sverige är i krig eller om regeringen beslutar att de ska träda i kraft. Det handlar om lagar som ger kommunen ytterligare mandat att fatta beslut i ärenden som normalt inte ankommer på kommunen att fatta beslut om. </a:t>
            </a:r>
          </a:p>
          <a:p>
            <a:endParaRPr lang="sv-SE" dirty="0"/>
          </a:p>
          <a:p>
            <a:r>
              <a:rPr lang="sv-SE" dirty="0"/>
              <a:t>Viktigt att komma ihåg detta – för under höjd beredskap kan kommunens behov behöva stå till sidan för att möta försvarsmaktens behov.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8364-50B2-422E-A3BE-9863E038600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532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Ansvarsprincipen</a:t>
            </a:r>
          </a:p>
          <a:p>
            <a:r>
              <a:rPr lang="sv-SE" dirty="0"/>
              <a:t>Den som har ansvar för en verksamhet under normala förhållanden ska ha det också under en krissituation. Nämndens ansvar kvarstår därmed även under samhällsstörningar. </a:t>
            </a:r>
          </a:p>
          <a:p>
            <a:endParaRPr lang="sv-SE" dirty="0"/>
          </a:p>
          <a:p>
            <a:r>
              <a:rPr lang="sv-SE" b="1" dirty="0"/>
              <a:t>Likhetsprincipen</a:t>
            </a:r>
          </a:p>
          <a:p>
            <a:r>
              <a:rPr lang="sv-SE" dirty="0"/>
              <a:t>Under en kris ska verksamheten fungera på liknande sätt som vid normala förhållanden – så långt det är möjligt. Verksamheten ska också, om det är möjligt, skötas på samma plats som under normala förhållanden</a:t>
            </a:r>
          </a:p>
          <a:p>
            <a:endParaRPr lang="sv-SE" dirty="0"/>
          </a:p>
          <a:p>
            <a:r>
              <a:rPr lang="sv-SE" dirty="0"/>
              <a:t>Närhetsprincipen</a:t>
            </a:r>
          </a:p>
          <a:p>
            <a:r>
              <a:rPr lang="sv-SE" dirty="0"/>
              <a:t>En kris ska hanteras där den inträffar och av dem som är närmast berörda och ansvariga. Det är alltså i första hand den drabbade kommunen och den aktuella regionen som leder och arbetar med insatsen. Först om de lokala resurserna inte räcker till blir det aktuellt med statliga insatser.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8364-50B2-422E-A3BE-9863E038600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587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050801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4974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0FE2-56F8-4F52-9D04-1040EA59F1C5}" type="datetime1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14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nuella indata 8"/>
          <p:cNvSpPr/>
          <p:nvPr userDrawn="1"/>
        </p:nvSpPr>
        <p:spPr>
          <a:xfrm rot="10800000">
            <a:off x="-3" y="-1"/>
            <a:ext cx="12192002" cy="593513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9"/>
              <a:gd name="connsiteY0" fmla="*/ 497 h 10000"/>
              <a:gd name="connsiteX1" fmla="*/ 10009 w 10009"/>
              <a:gd name="connsiteY1" fmla="*/ 0 h 10000"/>
              <a:gd name="connsiteX2" fmla="*/ 10009 w 10009"/>
              <a:gd name="connsiteY2" fmla="*/ 10000 h 10000"/>
              <a:gd name="connsiteX3" fmla="*/ 9 w 10009"/>
              <a:gd name="connsiteY3" fmla="*/ 10000 h 10000"/>
              <a:gd name="connsiteX4" fmla="*/ 0 w 10009"/>
              <a:gd name="connsiteY4" fmla="*/ 497 h 10000"/>
              <a:gd name="connsiteX0" fmla="*/ 1 w 10001"/>
              <a:gd name="connsiteY0" fmla="*/ 440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4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" y="440"/>
                </a:moveTo>
                <a:lnTo>
                  <a:pt x="10001" y="0"/>
                </a:lnTo>
                <a:lnTo>
                  <a:pt x="10001" y="10000"/>
                </a:lnTo>
                <a:lnTo>
                  <a:pt x="1" y="10000"/>
                </a:lnTo>
                <a:cubicBezTo>
                  <a:pt x="-2" y="6832"/>
                  <a:pt x="4" y="3608"/>
                  <a:pt x="1" y="44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F2E-247D-45CC-A786-253ED6926EF7}" type="datetime1">
              <a:rPr lang="sv-SE" smtClean="0"/>
              <a:t>2025-11-18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72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620D2D-A3A5-4F4E-B2DF-3191B3BC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E4AA7D-B0B9-4D32-9660-32B14C550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7DC1695-D77D-4CDE-9D52-C83205A1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2680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2DA-AF5D-465D-A037-0F6F862B4B58}" type="datetime1">
              <a:rPr lang="sv-SE" smtClean="0"/>
              <a:t>2025-11-18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311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33FC-8DCE-4935-97C2-72A66A2B8D52}" type="datetime1">
              <a:rPr lang="sv-SE" smtClean="0"/>
              <a:t>2025-11-18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627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64256" y="1097488"/>
            <a:ext cx="10083193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64256" y="4120337"/>
            <a:ext cx="10083194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299-711D-4BCF-A66E-5E53B4A31CE4}" type="datetime1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252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750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750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DAC98-2512-42BA-AEA4-C8C69E4DF48E}" type="datetime1">
              <a:rPr lang="sv-SE" smtClean="0"/>
              <a:t>2025-11-18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353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A153-1401-4928-9428-E9E450112CD0}" type="datetime1">
              <a:rPr lang="sv-SE" smtClean="0"/>
              <a:t>2025-11-18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01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D892F-9967-480A-BAA6-60D5B5C76FFB}" type="datetime1">
              <a:rPr lang="sv-SE" smtClean="0"/>
              <a:t>2025-11-18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992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18245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248229"/>
            <a:ext cx="3932237" cy="335744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96DD-406F-4869-AC0C-99797AFC40F0}" type="datetime1">
              <a:rPr lang="sv-SE" smtClean="0"/>
              <a:t>2025-11-18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786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5069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242268"/>
            <a:ext cx="3932237" cy="32520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134E-CB10-4600-9E99-C92C2C465A2B}" type="datetime1">
              <a:rPr lang="sv-SE" smtClean="0"/>
              <a:t>2025-11-18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41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nuella indata 8"/>
          <p:cNvSpPr/>
          <p:nvPr userDrawn="1"/>
        </p:nvSpPr>
        <p:spPr>
          <a:xfrm rot="10800000">
            <a:off x="-3" y="-1"/>
            <a:ext cx="12192002" cy="593513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9"/>
              <a:gd name="connsiteY0" fmla="*/ 497 h 10000"/>
              <a:gd name="connsiteX1" fmla="*/ 10009 w 10009"/>
              <a:gd name="connsiteY1" fmla="*/ 0 h 10000"/>
              <a:gd name="connsiteX2" fmla="*/ 10009 w 10009"/>
              <a:gd name="connsiteY2" fmla="*/ 10000 h 10000"/>
              <a:gd name="connsiteX3" fmla="*/ 9 w 10009"/>
              <a:gd name="connsiteY3" fmla="*/ 10000 h 10000"/>
              <a:gd name="connsiteX4" fmla="*/ 0 w 10009"/>
              <a:gd name="connsiteY4" fmla="*/ 497 h 10000"/>
              <a:gd name="connsiteX0" fmla="*/ 1 w 10001"/>
              <a:gd name="connsiteY0" fmla="*/ 440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4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" y="440"/>
                </a:moveTo>
                <a:lnTo>
                  <a:pt x="10001" y="0"/>
                </a:lnTo>
                <a:lnTo>
                  <a:pt x="10001" y="10000"/>
                </a:lnTo>
                <a:lnTo>
                  <a:pt x="1" y="10000"/>
                </a:lnTo>
                <a:cubicBezTo>
                  <a:pt x="-2" y="6832"/>
                  <a:pt x="4" y="3608"/>
                  <a:pt x="1" y="44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64256" y="1097489"/>
            <a:ext cx="10083193" cy="2661712"/>
          </a:xfrm>
        </p:spPr>
        <p:txBody>
          <a:bodyPr anchor="b">
            <a:normAutofit/>
          </a:bodyPr>
          <a:lstStyle>
            <a:lvl1pPr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64256" y="3934070"/>
            <a:ext cx="10083194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BAB0FC-404F-495A-9DD7-ACACA1F71387}" type="datetime1">
              <a:rPr lang="sv-SE" smtClean="0"/>
              <a:t>2025-11-18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157604-4B13-484B-9D5D-12819849B5B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12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75" y="6046554"/>
            <a:ext cx="1258824" cy="719328"/>
          </a:xfrm>
          <a:prstGeom prst="rect">
            <a:avLst/>
          </a:prstGeom>
        </p:spPr>
      </p:pic>
      <p:sp>
        <p:nvSpPr>
          <p:cNvPr id="9" name="Manuella indata 8"/>
          <p:cNvSpPr/>
          <p:nvPr userDrawn="1"/>
        </p:nvSpPr>
        <p:spPr>
          <a:xfrm flipH="1">
            <a:off x="0" y="5864087"/>
            <a:ext cx="10026595" cy="993913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0249" y="6356350"/>
            <a:ext cx="1197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D52AE8-0362-4F94-A895-29ACA0CB7327}" type="datetime1">
              <a:rPr lang="sv-SE" smtClean="0"/>
              <a:t>2025-11-18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19389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750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157604-4B13-484B-9D5D-12819849B5B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700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75" y="6048209"/>
            <a:ext cx="1258824" cy="719328"/>
          </a:xfrm>
          <a:prstGeom prst="rect">
            <a:avLst/>
          </a:prstGeom>
        </p:spPr>
      </p:pic>
      <p:sp>
        <p:nvSpPr>
          <p:cNvPr id="12" name="Manuella indata 11"/>
          <p:cNvSpPr/>
          <p:nvPr userDrawn="1"/>
        </p:nvSpPr>
        <p:spPr>
          <a:xfrm>
            <a:off x="-1" y="5864087"/>
            <a:ext cx="9973733" cy="993913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0249" y="6356350"/>
            <a:ext cx="1197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989650-4797-4E00-99B4-40BB2E796FA6}" type="datetime1">
              <a:rPr lang="sv-SE" smtClean="0"/>
              <a:t>2025-11-18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19389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750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8A157604-4B13-484B-9D5D-12819849B5B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532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8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75" y="6045909"/>
            <a:ext cx="1258824" cy="719328"/>
          </a:xfrm>
          <a:prstGeom prst="rect">
            <a:avLst/>
          </a:prstGeom>
        </p:spPr>
      </p:pic>
      <p:sp>
        <p:nvSpPr>
          <p:cNvPr id="12" name="Manuella indata 11"/>
          <p:cNvSpPr/>
          <p:nvPr userDrawn="1"/>
        </p:nvSpPr>
        <p:spPr>
          <a:xfrm>
            <a:off x="-1" y="5864087"/>
            <a:ext cx="9973733" cy="993913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0249" y="6356350"/>
            <a:ext cx="1197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5899F9-FA00-40D3-9FDA-64E2B79568F3}" type="datetime1">
              <a:rPr lang="sv-SE" smtClean="0"/>
              <a:t>2025-11-18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19389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750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157604-4B13-484B-9D5D-12819849B5B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192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mp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4156" y="262218"/>
            <a:ext cx="10083193" cy="2290482"/>
          </a:xfrm>
        </p:spPr>
        <p:txBody>
          <a:bodyPr/>
          <a:lstStyle/>
          <a:p>
            <a:r>
              <a:rPr lang="sv-SE" b="1" dirty="0"/>
              <a:t>Götene - Sveriges bästa landsbygdskommun</a:t>
            </a:r>
            <a:br>
              <a:rPr lang="sv-SE" b="1" dirty="0"/>
            </a:b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18 nov 2025</a:t>
            </a:r>
          </a:p>
          <a:p>
            <a:r>
              <a:rPr lang="sv-SE" dirty="0"/>
              <a:t>Säkerhetssamordnare: </a:t>
            </a:r>
          </a:p>
          <a:p>
            <a:r>
              <a:rPr lang="sv-SE" dirty="0"/>
              <a:t>André McLellan</a:t>
            </a:r>
          </a:p>
          <a:p>
            <a:r>
              <a:rPr lang="sv-SE" dirty="0"/>
              <a:t>David Karlsson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FCDC3AF-3E6E-3928-B8FE-9CE1A595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pPr/>
              <a:t>1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6D53DCE-FC31-2577-0E4E-FDE332814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2094543"/>
            <a:ext cx="6083299" cy="34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04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86769A-2532-D442-C648-E2BA6DD8A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 dirty="0"/>
              <a:t>Vad kan du själv göra?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EA45B2-FF59-A21C-D0CC-750D272B9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7509"/>
          </a:xfrm>
        </p:spPr>
        <p:txBody>
          <a:bodyPr>
            <a:normAutofit/>
          </a:bodyPr>
          <a:lstStyle/>
          <a:p>
            <a:r>
              <a:rPr lang="sv-SE" dirty="0"/>
              <a:t>Krislåda</a:t>
            </a:r>
          </a:p>
          <a:p>
            <a:r>
              <a:rPr lang="sv-SE" dirty="0"/>
              <a:t>Engagera dig i frivilliggrupper </a:t>
            </a:r>
          </a:p>
          <a:p>
            <a:r>
              <a:rPr lang="sv-SE" dirty="0"/>
              <a:t>Gå kurser via studieförbund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9D34CC-51BE-8426-D88E-AB3E3A20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200" y="1825625"/>
            <a:ext cx="2755600" cy="3867509"/>
          </a:xfrm>
          <a:prstGeom prst="rect">
            <a:avLst/>
          </a:prstGeom>
          <a:noFill/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72887E-8E24-7C58-BA76-D4D37DD0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5011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157604-4B13-484B-9D5D-12819849B5BD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2351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D6E26B-F8BC-747C-A10A-AC8438A6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28" y="3555999"/>
            <a:ext cx="10318144" cy="990601"/>
          </a:xfrm>
        </p:spPr>
        <p:txBody>
          <a:bodyPr>
            <a:noAutofit/>
          </a:bodyPr>
          <a:lstStyle/>
          <a:p>
            <a:pPr algn="ctr"/>
            <a:r>
              <a:rPr lang="sv-SE" sz="8000" dirty="0"/>
              <a:t>Frågor?</a:t>
            </a:r>
            <a:br>
              <a:rPr lang="sv-SE" sz="8000" dirty="0"/>
            </a:br>
            <a:r>
              <a:rPr lang="sv-SE" sz="8000" dirty="0"/>
              <a:t>Tankar</a:t>
            </a:r>
            <a:br>
              <a:rPr lang="sv-SE" sz="8000" dirty="0"/>
            </a:br>
            <a:r>
              <a:rPr lang="sv-SE" sz="8000" dirty="0"/>
              <a:t>Idéer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6BB38A7-9D97-AA03-C86B-F5831EE9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8735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vil beredskap i fokus - Värnamo">
            <a:extLst>
              <a:ext uri="{FF2B5EF4-FFF2-40B4-BE49-F238E27FC236}">
                <a16:creationId xmlns:a16="http://schemas.microsoft.com/office/drawing/2014/main" id="{D8D25F7E-82F0-2E19-DCF1-C4715522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92" y="3563256"/>
            <a:ext cx="4343526" cy="24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ödesschema: Process 3">
            <a:extLst>
              <a:ext uri="{FF2B5EF4-FFF2-40B4-BE49-F238E27FC236}">
                <a16:creationId xmlns:a16="http://schemas.microsoft.com/office/drawing/2014/main" id="{F7219EEB-60B4-AB53-36D7-85040D69ADE9}"/>
              </a:ext>
            </a:extLst>
          </p:cNvPr>
          <p:cNvSpPr/>
          <p:nvPr/>
        </p:nvSpPr>
        <p:spPr>
          <a:xfrm>
            <a:off x="-3917" y="3002280"/>
            <a:ext cx="3427197" cy="2998469"/>
          </a:xfrm>
          <a:prstGeom prst="flowChartProcess">
            <a:avLst/>
          </a:prstGeom>
          <a:solidFill>
            <a:srgbClr val="DEE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4500" b="1" i="1" dirty="0">
              <a:solidFill>
                <a:schemeClr val="tx1"/>
              </a:solidFill>
            </a:endParaRPr>
          </a:p>
        </p:txBody>
      </p:sp>
      <p:pic>
        <p:nvPicPr>
          <p:cNvPr id="5" name="Bildobjekt 4" descr="En bild som visar dekorerat, nära, full av färg&#10;&#10;Automatiskt genererad beskrivning">
            <a:extLst>
              <a:ext uri="{FF2B5EF4-FFF2-40B4-BE49-F238E27FC236}">
                <a16:creationId xmlns:a16="http://schemas.microsoft.com/office/drawing/2014/main" id="{22069DA0-3E5C-7AC1-A307-2C56F309C6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75" y="-1"/>
            <a:ext cx="4343526" cy="3787233"/>
          </a:xfrm>
          <a:prstGeom prst="rect">
            <a:avLst/>
          </a:prstGeom>
        </p:spPr>
      </p:pic>
      <p:pic>
        <p:nvPicPr>
          <p:cNvPr id="6" name="Bildobjekt 5" descr="En bild som visar utomhus, rök, himmel, natur&#10;&#10;Automatiskt genererad beskrivning">
            <a:extLst>
              <a:ext uri="{FF2B5EF4-FFF2-40B4-BE49-F238E27FC236}">
                <a16:creationId xmlns:a16="http://schemas.microsoft.com/office/drawing/2014/main" id="{A196A03E-9C92-CE32-A9D2-B3B5721AD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32" y="3062418"/>
            <a:ext cx="3918160" cy="294454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5D59BF3-6E01-72D6-BB85-01AAECA7D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073" y="-67061"/>
            <a:ext cx="2611016" cy="370182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327CC55-1C3C-18B5-2BE5-A39F24CE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7" y="-33919"/>
            <a:ext cx="2617464" cy="277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latshållare för innehåll 4">
            <a:extLst>
              <a:ext uri="{FF2B5EF4-FFF2-40B4-BE49-F238E27FC236}">
                <a16:creationId xmlns:a16="http://schemas.microsoft.com/office/drawing/2014/main" id="{85F2253B-5307-17A1-11D7-48B42315D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80" y="0"/>
            <a:ext cx="2934921" cy="317494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7FA6A6C-A7C5-431A-BC78-BE163AA873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62" y="3489933"/>
            <a:ext cx="2560747" cy="251703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043C3AD-08CC-2723-E918-EE67ED3E31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4" y="2735251"/>
            <a:ext cx="2713967" cy="225676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5FA2A58-2B8D-2019-01C9-032C09578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4893" y="3457586"/>
            <a:ext cx="1918030" cy="25217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4AFEAC8F-171A-822E-B0E1-16D3920E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6758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BCE397-9151-7534-954D-2F403B90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Samhällsskydd Mellersta Skaraborg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41A25C6-434D-5277-E762-8EE09EAD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3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1487BDF-BA80-47C4-F249-F6095405D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2" t="25008" b="35507"/>
          <a:stretch/>
        </p:blipFill>
        <p:spPr>
          <a:xfrm>
            <a:off x="2643762" y="1500165"/>
            <a:ext cx="7261580" cy="423004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13B782C-5B5C-F1B5-E956-DD535ED7BF3D}"/>
              </a:ext>
            </a:extLst>
          </p:cNvPr>
          <p:cNvSpPr txBox="1"/>
          <p:nvPr/>
        </p:nvSpPr>
        <p:spPr>
          <a:xfrm>
            <a:off x="7188200" y="4450834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Tidaholm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1EE19F9-6735-BA68-BA22-B45F9362F384}"/>
              </a:ext>
            </a:extLst>
          </p:cNvPr>
          <p:cNvSpPr txBox="1"/>
          <p:nvPr/>
        </p:nvSpPr>
        <p:spPr>
          <a:xfrm>
            <a:off x="5782463" y="4450834"/>
            <a:ext cx="10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Falköping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A9BF5DA-87F6-4D7A-D31D-A4E9ED39ABDA}"/>
              </a:ext>
            </a:extLst>
          </p:cNvPr>
          <p:cNvSpPr txBox="1"/>
          <p:nvPr/>
        </p:nvSpPr>
        <p:spPr>
          <a:xfrm>
            <a:off x="5930900" y="3245856"/>
            <a:ext cx="68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Skara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AF0EB2B-C1BA-C673-149C-0E771A599498}"/>
              </a:ext>
            </a:extLst>
          </p:cNvPr>
          <p:cNvSpPr txBox="1"/>
          <p:nvPr/>
        </p:nvSpPr>
        <p:spPr>
          <a:xfrm>
            <a:off x="5959877" y="2435052"/>
            <a:ext cx="87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Götene</a:t>
            </a:r>
          </a:p>
        </p:txBody>
      </p:sp>
    </p:spTree>
    <p:extLst>
      <p:ext uri="{BB962C8B-B14F-4D97-AF65-F5344CB8AC3E}">
        <p14:creationId xmlns:p14="http://schemas.microsoft.com/office/powerpoint/2010/main" val="253678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50DF2-49E7-BC09-8242-DA1CE7D66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45924B-A3BA-C24B-5A1F-B4898D970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82"/>
            <a:ext cx="10515600" cy="1325563"/>
          </a:xfrm>
        </p:spPr>
        <p:txBody>
          <a:bodyPr/>
          <a:lstStyle/>
          <a:p>
            <a:r>
              <a:rPr lang="sv-SE" dirty="0"/>
              <a:t>Götene kommuns arbete med civil beredskap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FC01845-0A1C-CA54-4B27-E99252DDC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1538241"/>
            <a:ext cx="10515600" cy="4086181"/>
          </a:xfrm>
        </p:spPr>
        <p:txBody>
          <a:bodyPr>
            <a:normAutofit/>
          </a:bodyPr>
          <a:lstStyle/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2" descr="Civil beredskap och civilt försvar">
            <a:extLst>
              <a:ext uri="{FF2B5EF4-FFF2-40B4-BE49-F238E27FC236}">
                <a16:creationId xmlns:a16="http://schemas.microsoft.com/office/drawing/2014/main" id="{40A64A44-1262-1E77-7229-40C649CC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47" y="1029515"/>
            <a:ext cx="8530253" cy="479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F48A83C7-6E8C-F376-1E5F-EF0F3A54FE99}"/>
              </a:ext>
            </a:extLst>
          </p:cNvPr>
          <p:cNvSpPr/>
          <p:nvPr/>
        </p:nvSpPr>
        <p:spPr>
          <a:xfrm>
            <a:off x="576944" y="4086890"/>
            <a:ext cx="3015343" cy="125461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Informationssäkerhet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Säkerhetsskydd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Våldsbejakande extremism 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Välfärdsbrott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9B0A5E-8ACC-03B8-6FA7-F9B2DFBF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0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8C45E7E6-63AE-125D-A0A6-E4159E4AF44C}"/>
              </a:ext>
            </a:extLst>
          </p:cNvPr>
          <p:cNvSpPr txBox="1"/>
          <p:nvPr/>
        </p:nvSpPr>
        <p:spPr>
          <a:xfrm>
            <a:off x="770618" y="598600"/>
            <a:ext cx="42855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/>
              <a:t>Den civila beredskapen bygger </a:t>
            </a:r>
          </a:p>
          <a:p>
            <a:r>
              <a:rPr lang="sv-SE" sz="2400" b="1" dirty="0"/>
              <a:t>på följande principer: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41C606C8-D886-0C05-BBD7-AA39D1ED99F2}"/>
              </a:ext>
            </a:extLst>
          </p:cNvPr>
          <p:cNvSpPr/>
          <p:nvPr/>
        </p:nvSpPr>
        <p:spPr>
          <a:xfrm>
            <a:off x="1206061" y="1608084"/>
            <a:ext cx="2580290" cy="252226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Ansvarsprincipen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991346DC-4084-6CC8-BBEC-3AF321D2EBCA}"/>
              </a:ext>
            </a:extLst>
          </p:cNvPr>
          <p:cNvSpPr/>
          <p:nvPr/>
        </p:nvSpPr>
        <p:spPr>
          <a:xfrm>
            <a:off x="2247901" y="3289736"/>
            <a:ext cx="2580289" cy="252225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Likhetsprincipen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485C8FB7-CCE1-D187-E64A-802855CEE7FF}"/>
              </a:ext>
            </a:extLst>
          </p:cNvPr>
          <p:cNvSpPr/>
          <p:nvPr/>
        </p:nvSpPr>
        <p:spPr>
          <a:xfrm>
            <a:off x="0" y="3289735"/>
            <a:ext cx="2580289" cy="239636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Närhetsprincipen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9F49A59-29B0-6D91-B51C-8D6064F9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072" y="1014099"/>
            <a:ext cx="3763859" cy="56126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FAA908B-C74F-D25A-6BC9-9F188E2F0714}"/>
              </a:ext>
            </a:extLst>
          </p:cNvPr>
          <p:cNvSpPr txBox="1"/>
          <p:nvPr/>
        </p:nvSpPr>
        <p:spPr>
          <a:xfrm>
            <a:off x="6417222" y="231227"/>
            <a:ext cx="358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Vad säger Lagen?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210B39F7-2B38-8163-F639-06368409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464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9851A8-CBC6-768D-F3C0-3F8C3ABF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95700"/>
            <a:ext cx="7785100" cy="2159000"/>
          </a:xfrm>
        </p:spPr>
        <p:txBody>
          <a:bodyPr>
            <a:normAutofit fontScale="550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/>
              <a:t>Ordningsstörningar (social oro)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/>
              <a:t>Klimatkriser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/>
              <a:t>Cyberangrepp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/>
              <a:t>Störningar i varningssystem (VMA)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/>
              <a:t>Störningar i samhällsviktiga verksamheter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/>
              <a:t>Fysiska sabotage på infrastrukturen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/>
              <a:t>Störningar i kritiska beroenden &amp; försörjningslinjer 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044B6B-C65A-8C66-894B-E660B99CD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6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B95E3E5-5A74-9908-6834-274DD40A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25" y="689461"/>
            <a:ext cx="10369949" cy="26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1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25CC0B9-4D55-973A-523C-0104B4CE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389" y="2130037"/>
            <a:ext cx="3481963" cy="344525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7653958-4194-D01C-AA07-B28660DA4AFC}"/>
              </a:ext>
            </a:extLst>
          </p:cNvPr>
          <p:cNvSpPr txBox="1"/>
          <p:nvPr/>
        </p:nvSpPr>
        <p:spPr>
          <a:xfrm>
            <a:off x="9497611" y="2698502"/>
            <a:ext cx="114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</a:rPr>
              <a:t>Policy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688D4B2-61F7-36F5-FFB8-CAB035673224}"/>
              </a:ext>
            </a:extLst>
          </p:cNvPr>
          <p:cNvSpPr txBox="1"/>
          <p:nvPr/>
        </p:nvSpPr>
        <p:spPr>
          <a:xfrm>
            <a:off x="8864462" y="3302345"/>
            <a:ext cx="26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Samhällsstörningar och </a:t>
            </a:r>
          </a:p>
          <a:p>
            <a:r>
              <a:rPr lang="sv-SE" b="1" dirty="0">
                <a:solidFill>
                  <a:schemeClr val="bg1"/>
                </a:solidFill>
              </a:rPr>
              <a:t>extraordinära händelser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383E5A0-5474-2A3E-85DA-E855B196A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57" y="2130037"/>
            <a:ext cx="3481963" cy="344525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ACEE132-9523-5B1B-6BF5-BF09EB574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96" y="2130037"/>
            <a:ext cx="3481963" cy="344525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85116CC-083E-21BE-D4F5-19A4D404AA92}"/>
              </a:ext>
            </a:extLst>
          </p:cNvPr>
          <p:cNvSpPr txBox="1"/>
          <p:nvPr/>
        </p:nvSpPr>
        <p:spPr>
          <a:xfrm>
            <a:off x="5186213" y="2744272"/>
            <a:ext cx="3030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Handlingsplan för extraordinära händelser </a:t>
            </a:r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8842EB8E-EF32-0CFA-17CB-A97066E95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7</a:t>
            </a:fld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D7A92CE-247B-C258-3B8C-E99712496EBB}"/>
              </a:ext>
            </a:extLst>
          </p:cNvPr>
          <p:cNvSpPr txBox="1"/>
          <p:nvPr/>
        </p:nvSpPr>
        <p:spPr>
          <a:xfrm>
            <a:off x="651478" y="3021668"/>
            <a:ext cx="3030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RSA – Risk och Sårbarhetsanalys</a:t>
            </a:r>
          </a:p>
        </p:txBody>
      </p:sp>
      <p:sp>
        <p:nvSpPr>
          <p:cNvPr id="13" name="Lika med 12">
            <a:extLst>
              <a:ext uri="{FF2B5EF4-FFF2-40B4-BE49-F238E27FC236}">
                <a16:creationId xmlns:a16="http://schemas.microsoft.com/office/drawing/2014/main" id="{98DCDF9D-232C-D2EE-B2A4-81666079106E}"/>
              </a:ext>
            </a:extLst>
          </p:cNvPr>
          <p:cNvSpPr/>
          <p:nvPr/>
        </p:nvSpPr>
        <p:spPr>
          <a:xfrm>
            <a:off x="3571203" y="3117679"/>
            <a:ext cx="1029341" cy="830997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5F6932E0-0B2A-2BC7-6F57-22C09FAE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dirty="0"/>
              <a:t>Hur jobbar vi ? </a:t>
            </a:r>
          </a:p>
        </p:txBody>
      </p:sp>
    </p:spTree>
    <p:extLst>
      <p:ext uri="{BB962C8B-B14F-4D97-AF65-F5344CB8AC3E}">
        <p14:creationId xmlns:p14="http://schemas.microsoft.com/office/powerpoint/2010/main" val="3816607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D4EF47-1752-024F-E711-C4F35E5C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RSA – Risk och sårbarhetsanalys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74D58C6-1709-2A6E-0038-0D6EADE9A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179" y="1523075"/>
            <a:ext cx="5478518" cy="3811850"/>
          </a:xfrm>
        </p:spPr>
        <p:txBody>
          <a:bodyPr/>
          <a:lstStyle/>
          <a:p>
            <a:r>
              <a:rPr lang="sv-SE" dirty="0"/>
              <a:t>Underlag vid planering och beslut om åtgärder för att minska sårbarheten i verksamheten </a:t>
            </a:r>
          </a:p>
          <a:p>
            <a:r>
              <a:rPr lang="sv-SE" dirty="0"/>
              <a:t>Stärka kommunens krishanteringsförmåga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8B50B1-2ABD-12D2-9597-49AB9940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8" y="1360177"/>
            <a:ext cx="3211385" cy="5132698"/>
          </a:xfrm>
          <a:prstGeom prst="rect">
            <a:avLst/>
          </a:prstGeom>
        </p:spPr>
      </p:pic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C8618CD-92C3-3D9B-E732-BC58FA74F2A1}"/>
              </a:ext>
            </a:extLst>
          </p:cNvPr>
          <p:cNvSpPr/>
          <p:nvPr/>
        </p:nvSpPr>
        <p:spPr>
          <a:xfrm>
            <a:off x="3926088" y="1523075"/>
            <a:ext cx="3079531" cy="21981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tx1"/>
                </a:solidFill>
              </a:rPr>
              <a:t>Samhällsviktig verksamhet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tx1"/>
                </a:solidFill>
              </a:rPr>
              <a:t>Lägsta acceptabla nivå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tx1"/>
                </a:solidFill>
              </a:rPr>
              <a:t>Konsekvenser vid störning?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tx1"/>
                </a:solidFill>
              </a:rPr>
              <a:t>Sårbarheter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tx1"/>
                </a:solidFill>
              </a:rPr>
              <a:t>Åtgärder</a:t>
            </a:r>
          </a:p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F902190-CB14-AEFB-582C-9F3606A7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01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77901B-F408-FB80-5243-12EBA706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gör kommunen?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A81FDDF-7848-6F3B-D114-867C2552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7604-4B13-484B-9D5D-12819849B5BD}" type="slidenum">
              <a:rPr lang="sv-SE" smtClean="0"/>
              <a:t>9</a:t>
            </a:fld>
            <a:endParaRPr lang="sv-SE"/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3D00B3EB-153B-5347-8D91-F314A9540E8C}"/>
              </a:ext>
            </a:extLst>
          </p:cNvPr>
          <p:cNvSpPr/>
          <p:nvPr/>
        </p:nvSpPr>
        <p:spPr>
          <a:xfrm>
            <a:off x="279400" y="1587500"/>
            <a:ext cx="3733800" cy="23876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u="sng" dirty="0">
                <a:solidFill>
                  <a:schemeClr val="tx1"/>
                </a:solidFill>
              </a:rPr>
              <a:t>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Energiförsörjning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Dricksvattenförsörjning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Personalförsörjning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24707A5C-0D1E-3B13-3FB5-730E7218E66C}"/>
              </a:ext>
            </a:extLst>
          </p:cNvPr>
          <p:cNvSpPr/>
          <p:nvPr/>
        </p:nvSpPr>
        <p:spPr>
          <a:xfrm>
            <a:off x="4292600" y="1682750"/>
            <a:ext cx="3619500" cy="22923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u="sng" dirty="0">
                <a:solidFill>
                  <a:schemeClr val="tx1"/>
                </a:solidFill>
              </a:rPr>
              <a:t>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Livsmedelsförsörjning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Robusthet i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Information/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kommunikation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227C164A-301C-8164-CCAC-CAF4ECA1A31D}"/>
              </a:ext>
            </a:extLst>
          </p:cNvPr>
          <p:cNvSpPr/>
          <p:nvPr/>
        </p:nvSpPr>
        <p:spPr>
          <a:xfrm>
            <a:off x="8178800" y="1682750"/>
            <a:ext cx="3733800" cy="22923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u="sng" dirty="0">
                <a:solidFill>
                  <a:schemeClr val="tx1"/>
                </a:solidFill>
              </a:rPr>
              <a:t>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Transport och fordon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Skydd av befolkningen</a:t>
            </a:r>
          </a:p>
        </p:txBody>
      </p:sp>
    </p:spTree>
    <p:extLst>
      <p:ext uri="{BB962C8B-B14F-4D97-AF65-F5344CB8AC3E}">
        <p14:creationId xmlns:p14="http://schemas.microsoft.com/office/powerpoint/2010/main" val="3425583854"/>
      </p:ext>
    </p:extLst>
  </p:cSld>
  <p:clrMapOvr>
    <a:masterClrMapping/>
  </p:clrMapOvr>
</p:sld>
</file>

<file path=ppt/theme/theme1.xml><?xml version="1.0" encoding="utf-8"?>
<a:theme xmlns:a="http://schemas.openxmlformats.org/drawingml/2006/main" name="Götene Kommun">
  <a:themeElements>
    <a:clrScheme name="Götene 1">
      <a:dk1>
        <a:srgbClr val="000000"/>
      </a:dk1>
      <a:lt1>
        <a:srgbClr val="FFFFFF"/>
      </a:lt1>
      <a:dk2>
        <a:srgbClr val="006A5C"/>
      </a:dk2>
      <a:lt2>
        <a:srgbClr val="E3DED1"/>
      </a:lt2>
      <a:accent1>
        <a:srgbClr val="73BF1F"/>
      </a:accent1>
      <a:accent2>
        <a:srgbClr val="4FB3D3"/>
      </a:accent2>
      <a:accent3>
        <a:srgbClr val="005587"/>
      </a:accent3>
      <a:accent4>
        <a:srgbClr val="4E8542"/>
      </a:accent4>
      <a:accent5>
        <a:srgbClr val="D53F77"/>
      </a:accent5>
      <a:accent6>
        <a:srgbClr val="F2A900"/>
      </a:accent6>
      <a:hlink>
        <a:srgbClr val="4FB3D3"/>
      </a:hlink>
      <a:folHlink>
        <a:srgbClr val="A619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81A3F6F-A92A-4D4F-B403-618BD6F4D547}" vid="{2034FB62-F29C-4351-9CB7-4F6D1C73F72B}"/>
    </a:ext>
  </a:extLst>
</a:theme>
</file>

<file path=ppt/theme/theme2.xml><?xml version="1.0" encoding="utf-8"?>
<a:theme xmlns:a="http://schemas.openxmlformats.org/drawingml/2006/main" name="Götene Kommun - Kaiptelsida">
  <a:themeElements>
    <a:clrScheme name="Götene 1">
      <a:dk1>
        <a:srgbClr val="000000"/>
      </a:dk1>
      <a:lt1>
        <a:srgbClr val="FFFFFF"/>
      </a:lt1>
      <a:dk2>
        <a:srgbClr val="006A5C"/>
      </a:dk2>
      <a:lt2>
        <a:srgbClr val="E3DED1"/>
      </a:lt2>
      <a:accent1>
        <a:srgbClr val="73BF1F"/>
      </a:accent1>
      <a:accent2>
        <a:srgbClr val="4FB3D3"/>
      </a:accent2>
      <a:accent3>
        <a:srgbClr val="005587"/>
      </a:accent3>
      <a:accent4>
        <a:srgbClr val="4E8542"/>
      </a:accent4>
      <a:accent5>
        <a:srgbClr val="D53F77"/>
      </a:accent5>
      <a:accent6>
        <a:srgbClr val="F2A900"/>
      </a:accent6>
      <a:hlink>
        <a:srgbClr val="4FB3D3"/>
      </a:hlink>
      <a:folHlink>
        <a:srgbClr val="A619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81A3F6F-A92A-4D4F-B403-618BD6F4D547}" vid="{3500CEA2-8619-4F43-8BB9-B18D07221D93}"/>
    </a:ext>
  </a:extLst>
</a:theme>
</file>

<file path=ppt/theme/theme3.xml><?xml version="1.0" encoding="utf-8"?>
<a:theme xmlns:a="http://schemas.openxmlformats.org/drawingml/2006/main" name="1_Götene Kommun - Kaiptelsida">
  <a:themeElements>
    <a:clrScheme name="Götene 1">
      <a:dk1>
        <a:srgbClr val="000000"/>
      </a:dk1>
      <a:lt1>
        <a:srgbClr val="FFFFFF"/>
      </a:lt1>
      <a:dk2>
        <a:srgbClr val="006A5C"/>
      </a:dk2>
      <a:lt2>
        <a:srgbClr val="E3DED1"/>
      </a:lt2>
      <a:accent1>
        <a:srgbClr val="73BF1F"/>
      </a:accent1>
      <a:accent2>
        <a:srgbClr val="4FB3D3"/>
      </a:accent2>
      <a:accent3>
        <a:srgbClr val="005587"/>
      </a:accent3>
      <a:accent4>
        <a:srgbClr val="4E8542"/>
      </a:accent4>
      <a:accent5>
        <a:srgbClr val="D53F77"/>
      </a:accent5>
      <a:accent6>
        <a:srgbClr val="F2A900"/>
      </a:accent6>
      <a:hlink>
        <a:srgbClr val="4FB3D3"/>
      </a:hlink>
      <a:folHlink>
        <a:srgbClr val="A619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81A3F6F-A92A-4D4F-B403-618BD6F4D547}" vid="{102BF94C-3EA8-4B87-8BAD-7C59642BAAB8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uppstartsträff Resursgrupp Götene</Template>
  <TotalTime>1037</TotalTime>
  <Words>415</Words>
  <Application>Microsoft Office PowerPoint</Application>
  <PresentationFormat>Bredbild</PresentationFormat>
  <Paragraphs>88</Paragraphs>
  <Slides>11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Trebuchet MS</vt:lpstr>
      <vt:lpstr>Götene Kommun</vt:lpstr>
      <vt:lpstr>Götene Kommun - Kaiptelsida</vt:lpstr>
      <vt:lpstr>1_Götene Kommun - Kaiptelsida</vt:lpstr>
      <vt:lpstr>Götene - Sveriges bästa landsbygdskommun </vt:lpstr>
      <vt:lpstr>PowerPoint-presentation</vt:lpstr>
      <vt:lpstr>Samhällsskydd Mellersta Skaraborg</vt:lpstr>
      <vt:lpstr>Götene kommuns arbete med civil beredskap </vt:lpstr>
      <vt:lpstr>PowerPoint-presentation</vt:lpstr>
      <vt:lpstr>PowerPoint-presentation</vt:lpstr>
      <vt:lpstr>Hur jobbar vi ? </vt:lpstr>
      <vt:lpstr>RSA – Risk och sårbarhetsanalys</vt:lpstr>
      <vt:lpstr>Vad gör kommunen?</vt:lpstr>
      <vt:lpstr>Vad kan du själv göra? </vt:lpstr>
      <vt:lpstr>Frågor? Tankar Idéer</vt:lpstr>
    </vt:vector>
  </TitlesOfParts>
  <Manager/>
  <Company>Falköpings kommun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Kommunalt krisstöd</dc:title>
  <dc:subject/>
  <dc:creator>Rebecca Bergelin</dc:creator>
  <cp:keywords/>
  <dc:description/>
  <cp:lastModifiedBy>André McLellan</cp:lastModifiedBy>
  <cp:revision>28</cp:revision>
  <dcterms:created xsi:type="dcterms:W3CDTF">2024-10-15T13:12:55Z</dcterms:created>
  <dcterms:modified xsi:type="dcterms:W3CDTF">2025-11-18T07:10:32Z</dcterms:modified>
  <cp:category/>
</cp:coreProperties>
</file>