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 id="2147483660" r:id="rId2"/>
    <p:sldMasterId id="2147483680" r:id="rId3"/>
  </p:sldMasterIdLst>
  <p:notesMasterIdLst>
    <p:notesMasterId r:id="rId13"/>
  </p:notesMasterIdLst>
  <p:sldIdLst>
    <p:sldId id="260" r:id="rId4"/>
    <p:sldId id="261" r:id="rId5"/>
    <p:sldId id="272" r:id="rId6"/>
    <p:sldId id="273" r:id="rId7"/>
    <p:sldId id="274" r:id="rId8"/>
    <p:sldId id="275" r:id="rId9"/>
    <p:sldId id="276" r:id="rId10"/>
    <p:sldId id="257" r:id="rId11"/>
    <p:sldId id="263" r:id="rId1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1961" autoAdjust="0"/>
  </p:normalViewPr>
  <p:slideViewPr>
    <p:cSldViewPr snapToGrid="0" snapToObjects="1">
      <p:cViewPr varScale="1">
        <p:scale>
          <a:sx n="18" d="100"/>
          <a:sy n="18" d="100"/>
        </p:scale>
        <p:origin x="2704" y="2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EF6A46-BBA5-4D58-B1C7-69C509C349D2}" type="datetimeFigureOut">
              <a:rPr lang="sv-SE" smtClean="0"/>
              <a:t>2026-04-06</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26BB75-233E-41C2-A330-3B69A5CFE88B}" type="slidenum">
              <a:rPr lang="sv-SE" smtClean="0"/>
              <a:t>‹#›</a:t>
            </a:fld>
            <a:endParaRPr lang="sv-SE"/>
          </a:p>
        </p:txBody>
      </p:sp>
    </p:spTree>
    <p:extLst>
      <p:ext uri="{BB962C8B-B14F-4D97-AF65-F5344CB8AC3E}">
        <p14:creationId xmlns:p14="http://schemas.microsoft.com/office/powerpoint/2010/main" val="38330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Från nämndens </a:t>
            </a:r>
            <a:r>
              <a:rPr lang="sv-SE" sz="1200" kern="1200" dirty="0" err="1">
                <a:solidFill>
                  <a:schemeClr val="tx1"/>
                </a:solidFill>
                <a:effectLst/>
                <a:latin typeface="+mn-lt"/>
                <a:ea typeface="+mn-ea"/>
                <a:cs typeface="+mn-cs"/>
              </a:rPr>
              <a:t>årshjul</a:t>
            </a:r>
            <a:r>
              <a:rPr lang="sv-SE" sz="1200" kern="1200" dirty="0">
                <a:solidFill>
                  <a:schemeClr val="tx1"/>
                </a:solidFill>
                <a:effectLst/>
                <a:latin typeface="+mn-lt"/>
                <a:ea typeface="+mn-ea"/>
                <a:cs typeface="+mn-cs"/>
              </a:rPr>
              <a:t>, mars: Kvalitetsberättelse sektor omsorg (inkl. synpunkter och klagomål, personalkontinuitet, </a:t>
            </a:r>
            <a:r>
              <a:rPr lang="sv-SE" sz="1200" kern="1200" dirty="0" err="1">
                <a:solidFill>
                  <a:schemeClr val="tx1"/>
                </a:solidFill>
                <a:effectLst/>
                <a:latin typeface="+mn-lt"/>
                <a:ea typeface="+mn-ea"/>
                <a:cs typeface="+mn-cs"/>
              </a:rPr>
              <a:t>KKiK</a:t>
            </a:r>
            <a:r>
              <a:rPr lang="sv-SE" sz="1200" kern="1200" dirty="0">
                <a:solidFill>
                  <a:schemeClr val="tx1"/>
                </a:solidFill>
                <a:effectLst/>
                <a:latin typeface="+mn-lt"/>
                <a:ea typeface="+mn-ea"/>
                <a:cs typeface="+mn-cs"/>
              </a:rPr>
              <a:t>, värdighetsgarantier, medarbetarundersökning)</a:t>
            </a:r>
            <a:endParaRPr lang="sv-SE" dirty="0"/>
          </a:p>
          <a:p>
            <a:endParaRPr lang="sv-SE" dirty="0"/>
          </a:p>
          <a:p>
            <a:r>
              <a:rPr lang="sv-SE" dirty="0"/>
              <a:t>Medarbetarundersökning – utförs vartannat år, ingen gjord 2025. </a:t>
            </a:r>
          </a:p>
          <a:p>
            <a:r>
              <a:rPr lang="sv-SE" dirty="0"/>
              <a:t>Värdighetsgarantier – ingen mätning 2025.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Personalkontinuitet – mäts ej då det inte längre ska rapporteras till </a:t>
            </a:r>
            <a:r>
              <a:rPr lang="sv-SE" dirty="0" err="1"/>
              <a:t>Kolada</a:t>
            </a:r>
            <a:r>
              <a:rPr lang="sv-SE"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r>
              <a:rPr lang="sv-SE" dirty="0"/>
              <a:t>Dessa utgår därför i redovisningen. </a:t>
            </a:r>
          </a:p>
          <a:p>
            <a:endParaRPr lang="sv-SE" dirty="0"/>
          </a:p>
        </p:txBody>
      </p:sp>
      <p:sp>
        <p:nvSpPr>
          <p:cNvPr id="4" name="Platshållare för bildnummer 3"/>
          <p:cNvSpPr>
            <a:spLocks noGrp="1"/>
          </p:cNvSpPr>
          <p:nvPr>
            <p:ph type="sldNum" sz="quarter" idx="5"/>
          </p:nvPr>
        </p:nvSpPr>
        <p:spPr/>
        <p:txBody>
          <a:bodyPr/>
          <a:lstStyle/>
          <a:p>
            <a:fld id="{9926BB75-233E-41C2-A330-3B69A5CFE88B}" type="slidenum">
              <a:rPr lang="sv-SE" smtClean="0"/>
              <a:t>1</a:t>
            </a:fld>
            <a:endParaRPr lang="sv-SE"/>
          </a:p>
        </p:txBody>
      </p:sp>
    </p:spTree>
    <p:extLst>
      <p:ext uri="{BB962C8B-B14F-4D97-AF65-F5344CB8AC3E}">
        <p14:creationId xmlns:p14="http://schemas.microsoft.com/office/powerpoint/2010/main" val="3940829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I januari öppnades den sista avdelningen på Kastanjegården, vilket innebär en utökning med 13 boendeplatser och samtliga 58 platser är numera i bruk. </a:t>
            </a:r>
          </a:p>
          <a:p>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Digital utbildning i yrkessvenska via </a:t>
            </a:r>
            <a:r>
              <a:rPr lang="sv-SE" sz="1200" kern="1200" dirty="0" err="1">
                <a:solidFill>
                  <a:schemeClr val="tx1"/>
                </a:solidFill>
                <a:effectLst/>
                <a:latin typeface="+mn-lt"/>
                <a:ea typeface="+mn-ea"/>
                <a:cs typeface="+mn-cs"/>
              </a:rPr>
              <a:t>Lingio</a:t>
            </a:r>
            <a:r>
              <a:rPr lang="sv-SE" sz="1200" kern="1200" dirty="0">
                <a:solidFill>
                  <a:schemeClr val="tx1"/>
                </a:solidFill>
                <a:effectLst/>
                <a:latin typeface="+mn-lt"/>
                <a:ea typeface="+mn-ea"/>
                <a:cs typeface="+mn-cs"/>
              </a:rPr>
              <a:t>. Certifikat i yrkessvenska. Denna utbildning kommer erbjudas även under 2026.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Arbetet med att se över och anpassa scheman. Flera enheter har genomfört förändringar, vilket har bidragit till en mer effektiv resursanvändning.</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En genomlysning av äldreomsorgen genomfördes under våren. En handlingsplan har tagits fram för det fortsatta arbetet under 2026. Handlingsplanen innehåller också nyckeltal att följa regelbundet gällande kvalitet, bemanning och kostnader.</a:t>
            </a:r>
          </a:p>
          <a:p>
            <a:endParaRPr lang="sv-SE" dirty="0"/>
          </a:p>
        </p:txBody>
      </p:sp>
      <p:sp>
        <p:nvSpPr>
          <p:cNvPr id="4" name="Platshållare för bildnummer 3"/>
          <p:cNvSpPr>
            <a:spLocks noGrp="1"/>
          </p:cNvSpPr>
          <p:nvPr>
            <p:ph type="sldNum" sz="quarter" idx="5"/>
          </p:nvPr>
        </p:nvSpPr>
        <p:spPr/>
        <p:txBody>
          <a:bodyPr/>
          <a:lstStyle/>
          <a:p>
            <a:fld id="{9926BB75-233E-41C2-A330-3B69A5CFE88B}" type="slidenum">
              <a:rPr lang="sv-SE" smtClean="0"/>
              <a:t>2</a:t>
            </a:fld>
            <a:endParaRPr lang="sv-SE"/>
          </a:p>
        </p:txBody>
      </p:sp>
    </p:spTree>
    <p:extLst>
      <p:ext uri="{BB962C8B-B14F-4D97-AF65-F5344CB8AC3E}">
        <p14:creationId xmlns:p14="http://schemas.microsoft.com/office/powerpoint/2010/main" val="261253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Brukarundersökningen skickas till äldre 65+ som har hemtjänst (med fler insatser än enbart trygghetslarm) och de som bor på särskilt boende (SÄBO).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I Götene kommun har 57,7% svarat på brukarundersökningen för hemtjänst, vilket ger ett statistiskt tillförlitligt resultat. Däremot har enbart 36,1% av de som bor på SÄBO svarat, vilket innebär att det inte går att dra några långtgående slutsatser av det resultatet.</a:t>
            </a:r>
          </a:p>
          <a:p>
            <a:endParaRPr lang="sv-SE" dirty="0"/>
          </a:p>
          <a:p>
            <a:r>
              <a:rPr lang="sv-SE" b="1" dirty="0"/>
              <a:t>Hemtjänsten </a:t>
            </a:r>
            <a:r>
              <a:rPr lang="sv-SE" dirty="0"/>
              <a:t>i Götene kommun ligger på eller över rikssnittet i 15 av 16 frågor. Det innebär att hemtjänstens helhetsresultat ligger bland de 25% bästa kommunerna i landet.</a:t>
            </a:r>
          </a:p>
          <a:p>
            <a:r>
              <a:rPr lang="sv-SE" dirty="0"/>
              <a:t>De frågor som rör den upplevda hälsan och om man besväras av ensamhet, oro, ängslan eller ångest visar en liten negativ trend över de senaste tre åren.</a:t>
            </a:r>
          </a:p>
          <a:p>
            <a:endParaRPr lang="sv-SE" dirty="0"/>
          </a:p>
          <a:p>
            <a:r>
              <a:rPr lang="sv-SE" sz="1200" b="1" kern="1200" dirty="0">
                <a:solidFill>
                  <a:schemeClr val="tx1"/>
                </a:solidFill>
                <a:effectLst/>
                <a:latin typeface="+mn-lt"/>
                <a:ea typeface="+mn-ea"/>
                <a:cs typeface="+mn-cs"/>
              </a:rPr>
              <a:t>För SÄBO </a:t>
            </a:r>
            <a:r>
              <a:rPr lang="sv-SE" sz="1200" kern="1200" dirty="0">
                <a:solidFill>
                  <a:schemeClr val="tx1"/>
                </a:solidFill>
                <a:effectLst/>
                <a:latin typeface="+mn-lt"/>
                <a:ea typeface="+mn-ea"/>
                <a:cs typeface="+mn-cs"/>
              </a:rPr>
              <a:t>har för få svar kommit in för att det ska vara statistiskt signifikant. </a:t>
            </a:r>
          </a:p>
          <a:p>
            <a:r>
              <a:rPr lang="sv-SE" sz="1200" kern="1200" dirty="0">
                <a:solidFill>
                  <a:schemeClr val="tx1"/>
                </a:solidFill>
                <a:effectLst/>
                <a:latin typeface="+mn-lt"/>
                <a:ea typeface="+mn-ea"/>
                <a:cs typeface="+mn-cs"/>
              </a:rPr>
              <a:t>Götene kommun ligger på eller över rikssnittet i 12 av 21 frågor. Resultatet för SÄBO har gått nedåt sedan föregående år. </a:t>
            </a:r>
          </a:p>
          <a:p>
            <a:r>
              <a:rPr lang="sv-SE" sz="1200" kern="1200" dirty="0">
                <a:solidFill>
                  <a:schemeClr val="tx1"/>
                </a:solidFill>
                <a:effectLst/>
                <a:latin typeface="+mn-lt"/>
                <a:ea typeface="+mn-ea"/>
                <a:cs typeface="+mn-cs"/>
              </a:rPr>
              <a:t>Frågorna som rör den upplevda hälsan och om man besväras av ensamhet, oro, ängslan eller ångest visar en positiv utveckling.</a:t>
            </a:r>
            <a:endParaRPr lang="sv-SE" dirty="0"/>
          </a:p>
          <a:p>
            <a:endParaRPr lang="sv-SE" dirty="0"/>
          </a:p>
        </p:txBody>
      </p:sp>
      <p:sp>
        <p:nvSpPr>
          <p:cNvPr id="4" name="Platshållare för bildnummer 3"/>
          <p:cNvSpPr>
            <a:spLocks noGrp="1"/>
          </p:cNvSpPr>
          <p:nvPr>
            <p:ph type="sldNum" sz="quarter" idx="5"/>
          </p:nvPr>
        </p:nvSpPr>
        <p:spPr/>
        <p:txBody>
          <a:bodyPr/>
          <a:lstStyle/>
          <a:p>
            <a:fld id="{9926BB75-233E-41C2-A330-3B69A5CFE88B}" type="slidenum">
              <a:rPr lang="sv-SE" smtClean="0"/>
              <a:t>3</a:t>
            </a:fld>
            <a:endParaRPr lang="sv-SE"/>
          </a:p>
        </p:txBody>
      </p:sp>
    </p:spTree>
    <p:extLst>
      <p:ext uri="{BB962C8B-B14F-4D97-AF65-F5344CB8AC3E}">
        <p14:creationId xmlns:p14="http://schemas.microsoft.com/office/powerpoint/2010/main" val="413491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Kommunens kvalitet i korthet</a:t>
            </a:r>
          </a:p>
          <a:p>
            <a:endParaRPr lang="sv-SE" dirty="0"/>
          </a:p>
          <a:p>
            <a:r>
              <a:rPr lang="sv-SE" dirty="0"/>
              <a:t>Relativt stabilt över tid inom de flesta områdena</a:t>
            </a:r>
          </a:p>
          <a:p>
            <a:r>
              <a:rPr lang="sv-SE" dirty="0"/>
              <a:t>Väntetid från ansökan till </a:t>
            </a:r>
            <a:r>
              <a:rPr lang="sv-SE" dirty="0" err="1"/>
              <a:t>inflytt</a:t>
            </a:r>
            <a:r>
              <a:rPr lang="sv-SE" dirty="0"/>
              <a:t> på särskilt boende har stuckit iväg, vilket vi vet om</a:t>
            </a:r>
          </a:p>
        </p:txBody>
      </p:sp>
      <p:sp>
        <p:nvSpPr>
          <p:cNvPr id="4" name="Platshållare för bildnummer 3"/>
          <p:cNvSpPr>
            <a:spLocks noGrp="1"/>
          </p:cNvSpPr>
          <p:nvPr>
            <p:ph type="sldNum" sz="quarter" idx="5"/>
          </p:nvPr>
        </p:nvSpPr>
        <p:spPr/>
        <p:txBody>
          <a:bodyPr/>
          <a:lstStyle/>
          <a:p>
            <a:fld id="{9926BB75-233E-41C2-A330-3B69A5CFE88B}" type="slidenum">
              <a:rPr lang="sv-SE" smtClean="0"/>
              <a:t>4</a:t>
            </a:fld>
            <a:endParaRPr lang="sv-SE"/>
          </a:p>
        </p:txBody>
      </p:sp>
    </p:spTree>
    <p:extLst>
      <p:ext uri="{BB962C8B-B14F-4D97-AF65-F5344CB8AC3E}">
        <p14:creationId xmlns:p14="http://schemas.microsoft.com/office/powerpoint/2010/main" val="4278242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kern="1200" dirty="0">
                <a:solidFill>
                  <a:schemeClr val="tx1"/>
                </a:solidFill>
                <a:effectLst/>
                <a:latin typeface="+mn-lt"/>
                <a:ea typeface="+mn-ea"/>
                <a:cs typeface="+mn-cs"/>
              </a:rPr>
              <a:t>Undersökningen visar ett antal nyckeltal samt rutiner som Socialstyrelsen bedömt viktiga att kolla på.</a:t>
            </a:r>
          </a:p>
          <a:p>
            <a:endParaRPr lang="sv-SE" sz="1200" b="0" i="0" kern="1200" dirty="0">
              <a:solidFill>
                <a:schemeClr val="tx1"/>
              </a:solidFill>
              <a:effectLst/>
              <a:latin typeface="+mn-lt"/>
              <a:ea typeface="+mn-ea"/>
              <a:cs typeface="+mn-cs"/>
            </a:endParaRPr>
          </a:p>
          <a:p>
            <a:r>
              <a:rPr lang="sv-SE" sz="1200" b="1" i="0" kern="1200" dirty="0">
                <a:solidFill>
                  <a:schemeClr val="tx1"/>
                </a:solidFill>
                <a:effectLst/>
                <a:latin typeface="+mn-lt"/>
                <a:ea typeface="+mn-ea"/>
                <a:cs typeface="+mn-cs"/>
              </a:rPr>
              <a:t>Hemtjänst</a:t>
            </a:r>
          </a:p>
          <a:p>
            <a:pPr marL="171450" indent="-171450">
              <a:buFontTx/>
              <a:buChar char="-"/>
            </a:pPr>
            <a:r>
              <a:rPr lang="sv-SE" sz="1200" b="0" i="0" kern="1200" dirty="0">
                <a:solidFill>
                  <a:schemeClr val="tx1"/>
                </a:solidFill>
                <a:effectLst/>
                <a:latin typeface="+mn-lt"/>
                <a:ea typeface="+mn-ea"/>
                <a:cs typeface="+mn-cs"/>
              </a:rPr>
              <a:t>Personal med adekvat utbildning, vardagar och helgdagar. </a:t>
            </a:r>
          </a:p>
          <a:p>
            <a:pPr marL="628650" lvl="1" indent="-171450">
              <a:buFontTx/>
              <a:buChar char="-"/>
            </a:pPr>
            <a:r>
              <a:rPr lang="sv-SE" sz="1200" b="0" i="0" kern="1200" dirty="0">
                <a:solidFill>
                  <a:schemeClr val="tx1"/>
                </a:solidFill>
                <a:effectLst/>
                <a:latin typeface="+mn-lt"/>
                <a:ea typeface="+mn-ea"/>
                <a:cs typeface="+mn-cs"/>
              </a:rPr>
              <a:t>Runt 90%, samma som föregående år. Bättre än riket och länet som ligger på runt 70 respektive 60 %. </a:t>
            </a:r>
          </a:p>
          <a:p>
            <a:pPr marL="171450" indent="-171450">
              <a:buFontTx/>
              <a:buChar char="-"/>
            </a:pPr>
            <a:r>
              <a:rPr lang="sv-SE" dirty="0"/>
              <a:t>Brukare med aktuell genomförandeplan. </a:t>
            </a:r>
          </a:p>
          <a:p>
            <a:pPr marL="628650" lvl="1" indent="-171450">
              <a:buFontTx/>
              <a:buChar char="-"/>
            </a:pPr>
            <a:r>
              <a:rPr lang="sv-SE" dirty="0"/>
              <a:t>97 %, samma som föregående år. Bättre än riket och länet, 64 respektive 75 %.</a:t>
            </a:r>
          </a:p>
          <a:p>
            <a:pPr marL="628650" lvl="1" indent="-171450">
              <a:buFontTx/>
              <a:buChar char="-"/>
            </a:pPr>
            <a:r>
              <a:rPr lang="sv-SE" dirty="0"/>
              <a:t>Dokumenterad delaktighet från 97 % till 68 %, </a:t>
            </a:r>
            <a:r>
              <a:rPr lang="sv-SE" dirty="0" err="1"/>
              <a:t>pga</a:t>
            </a:r>
            <a:r>
              <a:rPr lang="sv-SE" dirty="0"/>
              <a:t> felrapportering då EC inte känner igen sig i detta vid frågan. </a:t>
            </a:r>
          </a:p>
          <a:p>
            <a:pPr marL="628650" lvl="1" indent="-171450">
              <a:buFontTx/>
              <a:buChar char="-"/>
            </a:pPr>
            <a:r>
              <a:rPr lang="sv-SE" dirty="0"/>
              <a:t>Rutiner</a:t>
            </a:r>
          </a:p>
          <a:p>
            <a:pPr marL="628650" lvl="1" indent="-171450">
              <a:buFontTx/>
              <a:buChar char="-"/>
            </a:pPr>
            <a:r>
              <a:rPr lang="sv-SE" dirty="0"/>
              <a:t>Många felrapporteringar. 2024 uppgavs att samtliga rutiner som efterfrågades fanns, vilket inte stämde helt heller. 2025 är det istället angett att vissa rutiner som finns, inte finns. </a:t>
            </a:r>
          </a:p>
          <a:p>
            <a:pPr marL="457200" lvl="1" indent="0">
              <a:buFontTx/>
              <a:buNone/>
            </a:pPr>
            <a:endParaRPr lang="sv-SE" dirty="0"/>
          </a:p>
          <a:p>
            <a:pPr marL="0" lvl="0" indent="0" algn="l">
              <a:buFontTx/>
              <a:buNone/>
            </a:pPr>
            <a:r>
              <a:rPr lang="sv-SE" b="1" dirty="0"/>
              <a:t>Särskilt boende</a:t>
            </a:r>
          </a:p>
          <a:p>
            <a:pPr marL="171450" lvl="0" indent="-171450" algn="l">
              <a:buFontTx/>
              <a:buChar char="-"/>
            </a:pPr>
            <a:r>
              <a:rPr lang="sv-SE" dirty="0"/>
              <a:t>Liknande trend i siffrorna för personal med adekvat utbildning. Även här visar svaret på vilka rutiner som finns, att man angett olika 2024 och 2025.</a:t>
            </a:r>
          </a:p>
          <a:p>
            <a:pPr marL="171450" lvl="0" indent="-171450" algn="l">
              <a:buFontTx/>
              <a:buChar char="-"/>
            </a:pPr>
            <a:r>
              <a:rPr lang="sv-SE" dirty="0"/>
              <a:t>Andel personer som har en dokumentation om varför de har en skyddsåtgärd. Ökat från 48 % 2024 till 91 % 2025. Riket och länet ligger runt 90 %. </a:t>
            </a:r>
          </a:p>
          <a:p>
            <a:pPr marL="171450" lvl="0" indent="-171450" algn="l">
              <a:buFontTx/>
              <a:buChar char="-"/>
            </a:pPr>
            <a:endParaRPr lang="sv-SE" dirty="0"/>
          </a:p>
          <a:p>
            <a:pPr marL="0" lvl="0" indent="0" algn="l">
              <a:buFontTx/>
              <a:buNone/>
            </a:pPr>
            <a:r>
              <a:rPr lang="sv-SE" dirty="0"/>
              <a:t>Plan att sitta tillsammans och svara 2026, samt granska svaren innan de skickas in. </a:t>
            </a:r>
          </a:p>
          <a:p>
            <a:pPr marL="0" lvl="0" indent="0" algn="l">
              <a:buFontTx/>
              <a:buNone/>
            </a:pPr>
            <a:r>
              <a:rPr lang="sv-SE" dirty="0"/>
              <a:t>Visar på att arbetet med rutiner behöver förstärkas, säkerställa att de finns nedskrivna och göra det tydligare var man hittar dem.</a:t>
            </a:r>
          </a:p>
        </p:txBody>
      </p:sp>
      <p:sp>
        <p:nvSpPr>
          <p:cNvPr id="4" name="Platshållare för bildnummer 3"/>
          <p:cNvSpPr>
            <a:spLocks noGrp="1"/>
          </p:cNvSpPr>
          <p:nvPr>
            <p:ph type="sldNum" sz="quarter" idx="5"/>
          </p:nvPr>
        </p:nvSpPr>
        <p:spPr/>
        <p:txBody>
          <a:bodyPr/>
          <a:lstStyle/>
          <a:p>
            <a:fld id="{9926BB75-233E-41C2-A330-3B69A5CFE88B}" type="slidenum">
              <a:rPr lang="sv-SE" smtClean="0"/>
              <a:t>5</a:t>
            </a:fld>
            <a:endParaRPr lang="sv-SE"/>
          </a:p>
        </p:txBody>
      </p:sp>
    </p:spTree>
    <p:extLst>
      <p:ext uri="{BB962C8B-B14F-4D97-AF65-F5344CB8AC3E}">
        <p14:creationId xmlns:p14="http://schemas.microsoft.com/office/powerpoint/2010/main" val="217722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Dragning på punkten innan, inte dra det igen. </a:t>
            </a:r>
          </a:p>
          <a:p>
            <a:r>
              <a:rPr lang="sv-SE" dirty="0"/>
              <a:t>Tapp beror till stor del på saknad information samt felrapporteringar kring rutiner. </a:t>
            </a:r>
          </a:p>
        </p:txBody>
      </p:sp>
      <p:sp>
        <p:nvSpPr>
          <p:cNvPr id="4" name="Platshållare för bildnummer 3"/>
          <p:cNvSpPr>
            <a:spLocks noGrp="1"/>
          </p:cNvSpPr>
          <p:nvPr>
            <p:ph type="sldNum" sz="quarter" idx="5"/>
          </p:nvPr>
        </p:nvSpPr>
        <p:spPr/>
        <p:txBody>
          <a:bodyPr/>
          <a:lstStyle/>
          <a:p>
            <a:fld id="{9926BB75-233E-41C2-A330-3B69A5CFE88B}" type="slidenum">
              <a:rPr lang="sv-SE" smtClean="0"/>
              <a:t>6</a:t>
            </a:fld>
            <a:endParaRPr lang="sv-SE"/>
          </a:p>
        </p:txBody>
      </p:sp>
    </p:spTree>
    <p:extLst>
      <p:ext uri="{BB962C8B-B14F-4D97-AF65-F5344CB8AC3E}">
        <p14:creationId xmlns:p14="http://schemas.microsoft.com/office/powerpoint/2010/main" val="3544630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Brukarundersökningen visade att det fanns en osäkerhet på var man vänder sig för synpunkter och klagomål. Har påbörjats satsning för att göra detta mer känt, broschyrer finns uppsatta sedan innan men är uppenbarligen inte tillräckligt kända för brukare och anhöriga. Även riktat till cheferna, att de kan rapportera in sådant de får till sig som en synpunkt då det ofta hanteras och inte rapporteras in. Kunskap om vad som är en synpunkt och inte.</a:t>
            </a:r>
          </a:p>
        </p:txBody>
      </p:sp>
      <p:sp>
        <p:nvSpPr>
          <p:cNvPr id="4" name="Platshållare för bildnummer 3"/>
          <p:cNvSpPr>
            <a:spLocks noGrp="1"/>
          </p:cNvSpPr>
          <p:nvPr>
            <p:ph type="sldNum" sz="quarter" idx="5"/>
          </p:nvPr>
        </p:nvSpPr>
        <p:spPr/>
        <p:txBody>
          <a:bodyPr/>
          <a:lstStyle/>
          <a:p>
            <a:fld id="{9926BB75-233E-41C2-A330-3B69A5CFE88B}" type="slidenum">
              <a:rPr lang="sv-SE" smtClean="0"/>
              <a:t>7</a:t>
            </a:fld>
            <a:endParaRPr lang="sv-SE"/>
          </a:p>
        </p:txBody>
      </p:sp>
    </p:spTree>
    <p:extLst>
      <p:ext uri="{BB962C8B-B14F-4D97-AF65-F5344CB8AC3E}">
        <p14:creationId xmlns:p14="http://schemas.microsoft.com/office/powerpoint/2010/main" val="2360067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Manuella indata 8"/>
          <p:cNvSpPr/>
          <p:nvPr userDrawn="1"/>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320802" y="927628"/>
            <a:ext cx="6858000" cy="2387600"/>
          </a:xfrm>
          <a:prstGeom prst="rect">
            <a:avLst/>
          </a:prstGeom>
        </p:spPr>
        <p:txBody>
          <a:bodyPr anchor="b"/>
          <a:lstStyle>
            <a:lvl1pPr algn="l">
              <a:lnSpc>
                <a:spcPct val="100000"/>
              </a:lnSpc>
              <a:defRPr sz="4500" b="0" i="0">
                <a:latin typeface="Arial" panose="020B0604020202020204" pitchFamily="34" charset="0"/>
                <a:ea typeface="Arial" panose="020B0604020202020204" pitchFamily="34" charset="0"/>
                <a:cs typeface="Arial" panose="020B0604020202020204" pitchFamily="34" charset="0"/>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320802" y="3602038"/>
            <a:ext cx="6858000" cy="1655762"/>
          </a:xfrm>
          <a:prstGeom prst="rect">
            <a:avLst/>
          </a:prstGeom>
        </p:spPr>
        <p:txBody>
          <a:bodyPr/>
          <a:lstStyle>
            <a:lvl1pPr marL="0" indent="0" algn="l">
              <a:buNone/>
              <a:defRPr sz="1800" b="0" i="0">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a:xfrm>
            <a:off x="467783" y="6356351"/>
            <a:ext cx="1267884" cy="365125"/>
          </a:xfrm>
        </p:spPr>
        <p:txBody>
          <a:bodyPr/>
          <a:lstStyle>
            <a:lvl1pPr>
              <a:defRPr b="0" i="0">
                <a:solidFill>
                  <a:schemeClr val="bg1"/>
                </a:solidFill>
                <a:latin typeface="Trebuchet MS" charset="0"/>
                <a:ea typeface="Trebuchet MS" charset="0"/>
                <a:cs typeface="Trebuchet MS" charset="0"/>
              </a:defRPr>
            </a:lvl1pPr>
          </a:lstStyle>
          <a:p>
            <a:fld id="{E691E663-F9DE-0044-86E6-42A30695B7D5}" type="datetimeFigureOut">
              <a:rPr lang="sv-SE" smtClean="0"/>
              <a:pPr/>
              <a:t>2026-04-06</a:t>
            </a:fld>
            <a:endParaRPr lang="sv-SE" dirty="0"/>
          </a:p>
        </p:txBody>
      </p:sp>
      <p:sp>
        <p:nvSpPr>
          <p:cNvPr id="5" name="Footer Placeholder 4"/>
          <p:cNvSpPr>
            <a:spLocks noGrp="1"/>
          </p:cNvSpPr>
          <p:nvPr>
            <p:ph type="ftr" sz="quarter" idx="11"/>
          </p:nvPr>
        </p:nvSpPr>
        <p:spPr>
          <a:xfrm>
            <a:off x="1928283" y="6356351"/>
            <a:ext cx="3086100" cy="365125"/>
          </a:xfrm>
        </p:spPr>
        <p:txBody>
          <a:bodyPr/>
          <a:lstStyle>
            <a:lvl1pPr>
              <a:defRPr b="0" i="0">
                <a:solidFill>
                  <a:schemeClr val="bg1"/>
                </a:solidFill>
                <a:latin typeface="Trebuchet MS" charset="0"/>
                <a:ea typeface="Trebuchet MS" charset="0"/>
                <a:cs typeface="Trebuchet MS" charset="0"/>
              </a:defRPr>
            </a:lvl1pPr>
          </a:lstStyle>
          <a:p>
            <a:endParaRPr lang="sv-SE"/>
          </a:p>
        </p:txBody>
      </p:sp>
      <p:sp>
        <p:nvSpPr>
          <p:cNvPr id="6" name="Slide Number Placeholder 5"/>
          <p:cNvSpPr>
            <a:spLocks noGrp="1"/>
          </p:cNvSpPr>
          <p:nvPr>
            <p:ph type="sldNum" sz="quarter" idx="12"/>
          </p:nvPr>
        </p:nvSpPr>
        <p:spPr>
          <a:xfrm>
            <a:off x="5206999" y="6356351"/>
            <a:ext cx="1708150" cy="365125"/>
          </a:xfrm>
        </p:spPr>
        <p:txBody>
          <a:bodyPr/>
          <a:lstStyle>
            <a:lvl1pPr>
              <a:defRPr b="0" i="0">
                <a:solidFill>
                  <a:schemeClr val="bg1"/>
                </a:solidFill>
                <a:latin typeface="Trebuchet MS" charset="0"/>
                <a:ea typeface="Trebuchet MS" charset="0"/>
                <a:cs typeface="Trebuchet MS" charset="0"/>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6437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dirty="0"/>
              <a:t>Klicka här för att ändra format</a:t>
            </a:r>
            <a:endParaRPr lang="en-US" dirty="0"/>
          </a:p>
        </p:txBody>
      </p:sp>
      <p:sp>
        <p:nvSpPr>
          <p:cNvPr id="3" name="Picture Placeholder 2"/>
          <p:cNvSpPr>
            <a:spLocks noGrp="1" noChangeAspect="1"/>
          </p:cNvSpPr>
          <p:nvPr>
            <p:ph type="pic" idx="1"/>
          </p:nvPr>
        </p:nvSpPr>
        <p:spPr>
          <a:xfrm>
            <a:off x="3887391" y="987426"/>
            <a:ext cx="4629150" cy="459210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endParaRPr lang="en-US" dirty="0"/>
          </a:p>
        </p:txBody>
      </p:sp>
      <p:sp>
        <p:nvSpPr>
          <p:cNvPr id="4" name="Text Placeholder 3"/>
          <p:cNvSpPr>
            <a:spLocks noGrp="1"/>
          </p:cNvSpPr>
          <p:nvPr>
            <p:ph type="body" sz="half" idx="2"/>
          </p:nvPr>
        </p:nvSpPr>
        <p:spPr>
          <a:xfrm>
            <a:off x="629841" y="2057400"/>
            <a:ext cx="2949178" cy="35221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691E663-F9DE-0044-86E6-42A30695B7D5}" type="datetimeFigureOut">
              <a:rPr lang="sv-SE" smtClean="0"/>
              <a:t>2026-04-06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372599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1E663-F9DE-0044-86E6-42A30695B7D5}" type="datetimeFigureOut">
              <a:rPr lang="sv-SE" smtClean="0"/>
              <a:t>2026-04-06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055806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Manuella indata 8"/>
          <p:cNvSpPr/>
          <p:nvPr userDrawn="1"/>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Date Placeholder 1"/>
          <p:cNvSpPr>
            <a:spLocks noGrp="1"/>
          </p:cNvSpPr>
          <p:nvPr>
            <p:ph type="dt" sz="half" idx="10"/>
          </p:nvPr>
        </p:nvSpPr>
        <p:spPr/>
        <p:txBody>
          <a:bodyPr/>
          <a:lstStyle/>
          <a:p>
            <a:fld id="{E691E663-F9DE-0044-86E6-42A30695B7D5}" type="datetimeFigureOut">
              <a:rPr lang="sv-SE" smtClean="0"/>
              <a:t>2026-04-06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56994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67783" y="6356351"/>
            <a:ext cx="1267884" cy="365125"/>
          </a:xfrm>
        </p:spPr>
        <p:txBody>
          <a:bodyPr/>
          <a:lstStyle>
            <a:lvl1pPr>
              <a:defRPr b="0" i="0">
                <a:solidFill>
                  <a:schemeClr val="bg1"/>
                </a:solidFill>
                <a:latin typeface="Trebuchet MS" charset="0"/>
                <a:ea typeface="Trebuchet MS" charset="0"/>
                <a:cs typeface="Trebuchet MS" charset="0"/>
              </a:defRPr>
            </a:lvl1pPr>
          </a:lstStyle>
          <a:p>
            <a:fld id="{E691E663-F9DE-0044-86E6-42A30695B7D5}" type="datetimeFigureOut">
              <a:rPr lang="sv-SE" smtClean="0"/>
              <a:pPr/>
              <a:t>2026-04-06</a:t>
            </a:fld>
            <a:endParaRPr lang="sv-SE" dirty="0"/>
          </a:p>
        </p:txBody>
      </p:sp>
      <p:sp>
        <p:nvSpPr>
          <p:cNvPr id="5" name="Footer Placeholder 4"/>
          <p:cNvSpPr>
            <a:spLocks noGrp="1"/>
          </p:cNvSpPr>
          <p:nvPr>
            <p:ph type="ftr" sz="quarter" idx="11"/>
          </p:nvPr>
        </p:nvSpPr>
        <p:spPr>
          <a:xfrm>
            <a:off x="1928283" y="6356351"/>
            <a:ext cx="3086100" cy="365125"/>
          </a:xfrm>
        </p:spPr>
        <p:txBody>
          <a:bodyPr/>
          <a:lstStyle>
            <a:lvl1pPr>
              <a:defRPr b="0" i="0">
                <a:solidFill>
                  <a:schemeClr val="bg1"/>
                </a:solidFill>
                <a:latin typeface="Trebuchet MS" charset="0"/>
                <a:ea typeface="Trebuchet MS" charset="0"/>
                <a:cs typeface="Trebuchet MS" charset="0"/>
              </a:defRPr>
            </a:lvl1pPr>
          </a:lstStyle>
          <a:p>
            <a:endParaRPr lang="sv-SE"/>
          </a:p>
        </p:txBody>
      </p:sp>
      <p:sp>
        <p:nvSpPr>
          <p:cNvPr id="6" name="Slide Number Placeholder 5"/>
          <p:cNvSpPr>
            <a:spLocks noGrp="1"/>
          </p:cNvSpPr>
          <p:nvPr>
            <p:ph type="sldNum" sz="quarter" idx="12"/>
          </p:nvPr>
        </p:nvSpPr>
        <p:spPr>
          <a:xfrm>
            <a:off x="5206999" y="6356351"/>
            <a:ext cx="1708150" cy="365125"/>
          </a:xfrm>
        </p:spPr>
        <p:txBody>
          <a:bodyPr/>
          <a:lstStyle>
            <a:lvl1pPr>
              <a:defRPr b="0" i="0">
                <a:solidFill>
                  <a:schemeClr val="bg1"/>
                </a:solidFill>
                <a:latin typeface="Trebuchet MS" charset="0"/>
                <a:ea typeface="Trebuchet MS" charset="0"/>
                <a:cs typeface="Trebuchet MS" charset="0"/>
              </a:defRPr>
            </a:lvl1pPr>
          </a:lstStyle>
          <a:p>
            <a:fld id="{96B0A95A-0F51-4249-82A1-FB3A0CC60B4C}" type="slidenum">
              <a:rPr lang="sv-SE" smtClean="0"/>
              <a:pPr/>
              <a:t>‹#›</a:t>
            </a:fld>
            <a:endParaRPr lang="sv-SE" dirty="0"/>
          </a:p>
        </p:txBody>
      </p:sp>
      <p:sp>
        <p:nvSpPr>
          <p:cNvPr id="7" name="Title 1"/>
          <p:cNvSpPr>
            <a:spLocks noGrp="1"/>
          </p:cNvSpPr>
          <p:nvPr>
            <p:ph type="ctrTitle"/>
          </p:nvPr>
        </p:nvSpPr>
        <p:spPr>
          <a:xfrm>
            <a:off x="1320802" y="927628"/>
            <a:ext cx="6858000" cy="2387600"/>
          </a:xfrm>
          <a:prstGeom prst="rect">
            <a:avLst/>
          </a:prstGeom>
        </p:spPr>
        <p:txBody>
          <a:bodyPr anchor="b"/>
          <a:lstStyle>
            <a:lvl1pPr algn="l">
              <a:lnSpc>
                <a:spcPct val="100000"/>
              </a:lnSpc>
              <a:defRPr sz="4500" b="0" i="0">
                <a:latin typeface="Arial" panose="020B0604020202020204" pitchFamily="34" charset="0"/>
                <a:ea typeface="Arial" panose="020B0604020202020204" pitchFamily="34" charset="0"/>
                <a:cs typeface="Arial" panose="020B0604020202020204" pitchFamily="34" charset="0"/>
              </a:defRPr>
            </a:lvl1pPr>
          </a:lstStyle>
          <a:p>
            <a:r>
              <a:rPr lang="sv-SE" dirty="0"/>
              <a:t>Klicka här för att ändra format</a:t>
            </a:r>
            <a:endParaRPr lang="en-US" dirty="0"/>
          </a:p>
        </p:txBody>
      </p:sp>
      <p:sp>
        <p:nvSpPr>
          <p:cNvPr id="8" name="Subtitle 2"/>
          <p:cNvSpPr>
            <a:spLocks noGrp="1"/>
          </p:cNvSpPr>
          <p:nvPr>
            <p:ph type="subTitle" idx="1"/>
          </p:nvPr>
        </p:nvSpPr>
        <p:spPr>
          <a:xfrm>
            <a:off x="1320802" y="3602038"/>
            <a:ext cx="6858000" cy="1655762"/>
          </a:xfrm>
          <a:prstGeom prst="rect">
            <a:avLst/>
          </a:prstGeom>
        </p:spPr>
        <p:txBody>
          <a:bodyPr/>
          <a:lstStyle>
            <a:lvl1pPr marL="0" indent="0" algn="l">
              <a:buNone/>
              <a:defRPr sz="1800" b="0" i="0">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endParaRPr lang="en-US" dirty="0"/>
          </a:p>
        </p:txBody>
      </p:sp>
    </p:spTree>
    <p:extLst>
      <p:ext uri="{BB962C8B-B14F-4D97-AF65-F5344CB8AC3E}">
        <p14:creationId xmlns:p14="http://schemas.microsoft.com/office/powerpoint/2010/main" val="196062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Content Placeholder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10"/>
          </p:nvPr>
        </p:nvSpPr>
        <p:spPr/>
        <p:txBody>
          <a:bodyPr/>
          <a:lstStyle/>
          <a:p>
            <a:fld id="{E691E663-F9DE-0044-86E6-42A30695B7D5}" type="datetimeFigureOut">
              <a:rPr lang="sv-SE" smtClean="0"/>
              <a:t>2026-04-06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975295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23888" y="1108604"/>
            <a:ext cx="7886700" cy="2852737"/>
          </a:xfrm>
        </p:spPr>
        <p:txBody>
          <a:bodyPr anchor="b"/>
          <a:lstStyle>
            <a:lvl1pPr>
              <a:defRPr sz="6000"/>
            </a:lvl1pPr>
          </a:lstStyle>
          <a:p>
            <a:r>
              <a:rPr lang="sv-SE" dirty="0"/>
              <a:t>Klicka här för att ändra format</a:t>
            </a:r>
            <a:endParaRPr lang="en-US" dirty="0"/>
          </a:p>
        </p:txBody>
      </p:sp>
      <p:sp>
        <p:nvSpPr>
          <p:cNvPr id="3" name="Text Placeholder 2"/>
          <p:cNvSpPr>
            <a:spLocks noGrp="1"/>
          </p:cNvSpPr>
          <p:nvPr>
            <p:ph type="body" idx="1"/>
          </p:nvPr>
        </p:nvSpPr>
        <p:spPr>
          <a:xfrm>
            <a:off x="623888" y="3988329"/>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691E663-F9DE-0044-86E6-42A30695B7D5}" type="datetimeFigureOut">
              <a:rPr lang="sv-SE" smtClean="0"/>
              <a:t>2026-04-06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5705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Content Placeholder 2"/>
          <p:cNvSpPr>
            <a:spLocks noGrp="1"/>
          </p:cNvSpPr>
          <p:nvPr>
            <p:ph sz="half" idx="1"/>
          </p:nvPr>
        </p:nvSpPr>
        <p:spPr>
          <a:xfrm>
            <a:off x="628650" y="1825625"/>
            <a:ext cx="3886200" cy="3804708"/>
          </a:xfrm>
        </p:spPr>
        <p:txBody>
          <a:bodyPr/>
          <a:lstStyle>
            <a:lvl1pPr>
              <a:defRPr sz="2400"/>
            </a:lvl1pPr>
            <a:lvl2pPr>
              <a:defRPr sz="2000"/>
            </a:lvl2pPr>
            <a:lvl3pPr>
              <a:defRPr sz="1800"/>
            </a:lvl3pPr>
            <a:lvl4pPr>
              <a:defRPr sz="1600"/>
            </a:lvl4pPr>
            <a:lvl5pPr>
              <a:defRPr sz="1400"/>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4629150" y="1825625"/>
            <a:ext cx="3886200" cy="3804708"/>
          </a:xfrm>
        </p:spPr>
        <p:txBody>
          <a:bodyPr/>
          <a:lstStyle>
            <a:lvl1pPr>
              <a:defRPr sz="2400"/>
            </a:lvl1pPr>
            <a:lvl2pPr>
              <a:defRPr sz="2000"/>
            </a:lvl2pPr>
            <a:lvl3pPr>
              <a:defRPr sz="1800"/>
            </a:lvl3pPr>
            <a:lvl4pPr>
              <a:defRPr sz="1600"/>
            </a:lvl4pPr>
            <a:lvl5pPr>
              <a:defRPr sz="1400"/>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Date Placeholder 4"/>
          <p:cNvSpPr>
            <a:spLocks noGrp="1"/>
          </p:cNvSpPr>
          <p:nvPr>
            <p:ph type="dt" sz="half" idx="10"/>
          </p:nvPr>
        </p:nvSpPr>
        <p:spPr/>
        <p:txBody>
          <a:bodyPr/>
          <a:lstStyle/>
          <a:p>
            <a:fld id="{E691E663-F9DE-0044-86E6-42A30695B7D5}" type="datetimeFigureOut">
              <a:rPr lang="sv-SE" smtClean="0"/>
              <a:t>2026-04-06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22959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Date Placeholder 2"/>
          <p:cNvSpPr>
            <a:spLocks noGrp="1"/>
          </p:cNvSpPr>
          <p:nvPr>
            <p:ph type="dt" sz="half" idx="10"/>
          </p:nvPr>
        </p:nvSpPr>
        <p:spPr/>
        <p:txBody>
          <a:bodyPr/>
          <a:lstStyle/>
          <a:p>
            <a:fld id="{E691E663-F9DE-0044-86E6-42A30695B7D5}" type="datetimeFigureOut">
              <a:rPr lang="sv-SE" smtClean="0"/>
              <a:t>2026-04-06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84870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1E663-F9DE-0044-86E6-42A30695B7D5}" type="datetimeFigureOut">
              <a:rPr lang="sv-SE" smtClean="0"/>
              <a:t>2026-04-06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68075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dirty="0"/>
              <a:t>Klicka här för att ändra format</a:t>
            </a:r>
            <a:endParaRPr lang="en-US" dirty="0"/>
          </a:p>
        </p:txBody>
      </p:sp>
      <p:sp>
        <p:nvSpPr>
          <p:cNvPr id="3" name="Content Placeholder 2"/>
          <p:cNvSpPr>
            <a:spLocks noGrp="1"/>
          </p:cNvSpPr>
          <p:nvPr>
            <p:ph idx="1"/>
          </p:nvPr>
        </p:nvSpPr>
        <p:spPr>
          <a:xfrm>
            <a:off x="3887391" y="987427"/>
            <a:ext cx="4629150" cy="46117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Text Placeholder 3"/>
          <p:cNvSpPr>
            <a:spLocks noGrp="1"/>
          </p:cNvSpPr>
          <p:nvPr>
            <p:ph type="body" sz="half" idx="2"/>
          </p:nvPr>
        </p:nvSpPr>
        <p:spPr>
          <a:xfrm>
            <a:off x="629841" y="2057400"/>
            <a:ext cx="2949178" cy="360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5" name="Date Placeholder 4"/>
          <p:cNvSpPr>
            <a:spLocks noGrp="1"/>
          </p:cNvSpPr>
          <p:nvPr>
            <p:ph type="dt" sz="half" idx="10"/>
          </p:nvPr>
        </p:nvSpPr>
        <p:spPr/>
        <p:txBody>
          <a:bodyPr/>
          <a:lstStyle/>
          <a:p>
            <a:fld id="{E691E663-F9DE-0044-86E6-42A30695B7D5}" type="datetimeFigureOut">
              <a:rPr lang="sv-SE" smtClean="0"/>
              <a:t>2026-04-06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7982334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1.jp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objekt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536199" y="6066854"/>
            <a:ext cx="1258824" cy="719328"/>
          </a:xfrm>
          <a:prstGeom prst="rect">
            <a:avLst/>
          </a:prstGeom>
        </p:spPr>
      </p:pic>
      <p:sp>
        <p:nvSpPr>
          <p:cNvPr id="7" name="Manuella indata 6"/>
          <p:cNvSpPr/>
          <p:nvPr/>
        </p:nvSpPr>
        <p:spPr>
          <a:xfrm>
            <a:off x="0"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2026-04-06</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001245824"/>
      </p:ext>
    </p:extLst>
  </p:cSld>
  <p:clrMap bg1="lt1" tx1="dk1" bg2="lt2" tx2="dk2" accent1="accent1" accent2="accent2" accent3="accent3" accent4="accent4" accent5="accent5" accent6="accent6" hlink="hlink" folHlink="folHlink"/>
  <p:sldLayoutIdLst>
    <p:sldLayoutId id="2147483684" r:id="rId1"/>
    <p:sldLayoutId id="2147483685" r:id="rId2"/>
  </p:sldLayoutIdLst>
  <p:txStyles>
    <p:titleStyle>
      <a:lvl1pPr algn="ctr" defTabSz="914400" rtl="0" eaLnBrk="1" latinLnBrk="0" hangingPunct="1">
        <a:lnSpc>
          <a:spcPct val="90000"/>
        </a:lnSpc>
        <a:spcBef>
          <a:spcPct val="0"/>
        </a:spcBef>
        <a:buNone/>
        <a:defRPr sz="4400" b="0" i="0" kern="1200">
          <a:solidFill>
            <a:schemeClr val="bg1"/>
          </a:solidFill>
          <a:latin typeface="Trebuchet MS" charset="0"/>
          <a:ea typeface="Trebuchet MS" charset="0"/>
          <a:cs typeface="Trebuchet MS"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Trebuchet MS" charset="0"/>
          <a:ea typeface="Trebuchet MS" charset="0"/>
          <a:cs typeface="Trebuchet MS"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Trebuchet MS" charset="0"/>
          <a:ea typeface="Trebuchet MS" charset="0"/>
          <a:cs typeface="Trebuchet MS"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Trebuchet MS" charset="0"/>
          <a:ea typeface="Trebuchet MS" charset="0"/>
          <a:cs typeface="Trebuchet MS"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Bildobjekt 1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537550" y="6066854"/>
            <a:ext cx="1258824" cy="719328"/>
          </a:xfrm>
          <a:prstGeom prst="rect">
            <a:avLst/>
          </a:prstGeom>
        </p:spPr>
      </p:pic>
      <p:sp>
        <p:nvSpPr>
          <p:cNvPr id="7" name="Manuella indata 6"/>
          <p:cNvSpPr/>
          <p:nvPr/>
        </p:nvSpPr>
        <p:spPr>
          <a:xfrm flipH="1">
            <a:off x="-1"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le Placeholder 1"/>
          <p:cNvSpPr>
            <a:spLocks noGrp="1"/>
          </p:cNvSpPr>
          <p:nvPr>
            <p:ph type="title"/>
          </p:nvPr>
        </p:nvSpPr>
        <p:spPr>
          <a:xfrm>
            <a:off x="628650" y="382059"/>
            <a:ext cx="7886700" cy="1325563"/>
          </a:xfrm>
          <a:prstGeom prst="rect">
            <a:avLst/>
          </a:prstGeom>
        </p:spPr>
        <p:txBody>
          <a:bodyPr vert="horz" lIns="91440" tIns="45720" rIns="91440" bIns="4572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28650" y="1842558"/>
            <a:ext cx="7886700" cy="3779309"/>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2026-04-06</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82169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 id="2147483668" r:id="rId7"/>
    <p:sldLayoutId id="2147483669" r:id="rId8"/>
  </p:sldLayoutIdLst>
  <p:txStyles>
    <p:title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Arial" panose="020B0604020202020204" pitchFamily="34"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Bildobjekt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37550" y="6066854"/>
            <a:ext cx="1258824" cy="719328"/>
          </a:xfrm>
          <a:prstGeom prst="rect">
            <a:avLst/>
          </a:prstGeom>
        </p:spPr>
      </p:pic>
      <p:sp>
        <p:nvSpPr>
          <p:cNvPr id="7" name="Manuella indata 6"/>
          <p:cNvSpPr/>
          <p:nvPr/>
        </p:nvSpPr>
        <p:spPr>
          <a:xfrm>
            <a:off x="0"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2026-04-06</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595880787"/>
      </p:ext>
    </p:extLst>
  </p:cSld>
  <p:clrMap bg1="lt1" tx1="dk1" bg2="lt2" tx2="dk2" accent1="accent1" accent2="accent2" accent3="accent3" accent4="accent4" accent5="accent5" accent6="accent6" hlink="hlink" folHlink="folHlink"/>
  <p:sldLayoutIdLst>
    <p:sldLayoutId id="2147483682" r:id="rId1"/>
  </p:sldLayoutIdLst>
  <p:txStyles>
    <p:titleStyle>
      <a:lvl1pPr algn="ctr" defTabSz="914400" rtl="0" eaLnBrk="1" latinLnBrk="0" hangingPunct="1">
        <a:lnSpc>
          <a:spcPct val="90000"/>
        </a:lnSpc>
        <a:spcBef>
          <a:spcPct val="0"/>
        </a:spcBef>
        <a:buNone/>
        <a:defRPr sz="4400" b="0" i="0" kern="1200">
          <a:solidFill>
            <a:schemeClr val="bg1"/>
          </a:solidFill>
          <a:latin typeface="Trebuchet MS" charset="0"/>
          <a:ea typeface="Trebuchet MS" charset="0"/>
          <a:cs typeface="Trebuchet MS"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Trebuchet MS" charset="0"/>
          <a:ea typeface="Trebuchet MS" charset="0"/>
          <a:cs typeface="Trebuchet MS"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Trebuchet MS" charset="0"/>
          <a:ea typeface="Trebuchet MS" charset="0"/>
          <a:cs typeface="Trebuchet MS"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Trebuchet MS" charset="0"/>
          <a:ea typeface="Trebuchet MS" charset="0"/>
          <a:cs typeface="Trebuchet MS"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3" Type="http://schemas.openxmlformats.org/officeDocument/2006/relationships/image" Target="../media/image4.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2" Type="http://schemas.openxmlformats.org/officeDocument/2006/relationships/image" Target="../media/image3.png"/><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png"/><Relationship Id="rId1" Type="http://schemas.openxmlformats.org/officeDocument/2006/relationships/slideLayout" Target="../slideLayouts/slideLayout8.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Kvalitetsberättelse 2025</a:t>
            </a:r>
          </a:p>
        </p:txBody>
      </p:sp>
      <p:sp>
        <p:nvSpPr>
          <p:cNvPr id="3" name="Underrubrik 2"/>
          <p:cNvSpPr>
            <a:spLocks noGrp="1"/>
          </p:cNvSpPr>
          <p:nvPr>
            <p:ph type="subTitle" idx="1"/>
          </p:nvPr>
        </p:nvSpPr>
        <p:spPr/>
        <p:txBody>
          <a:bodyPr/>
          <a:lstStyle/>
          <a:p>
            <a:r>
              <a:rPr lang="sv-SE" dirty="0"/>
              <a:t>Äldreomsorgen</a:t>
            </a:r>
          </a:p>
        </p:txBody>
      </p:sp>
    </p:spTree>
    <p:extLst>
      <p:ext uri="{BB962C8B-B14F-4D97-AF65-F5344CB8AC3E}">
        <p14:creationId xmlns:p14="http://schemas.microsoft.com/office/powerpoint/2010/main" val="1178590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Viktiga händelser under året</a:t>
            </a:r>
          </a:p>
        </p:txBody>
      </p:sp>
      <p:sp>
        <p:nvSpPr>
          <p:cNvPr id="3" name="Platshållare för innehåll 2"/>
          <p:cNvSpPr>
            <a:spLocks noGrp="1"/>
          </p:cNvSpPr>
          <p:nvPr>
            <p:ph idx="1"/>
          </p:nvPr>
        </p:nvSpPr>
        <p:spPr/>
        <p:txBody>
          <a:bodyPr/>
          <a:lstStyle/>
          <a:p>
            <a:pPr>
              <a:lnSpc>
                <a:spcPct val="150000"/>
              </a:lnSpc>
            </a:pPr>
            <a:r>
              <a:rPr lang="sv-SE" dirty="0"/>
              <a:t>Boendeplatser</a:t>
            </a:r>
          </a:p>
          <a:p>
            <a:pPr>
              <a:lnSpc>
                <a:spcPct val="150000"/>
              </a:lnSpc>
            </a:pPr>
            <a:r>
              <a:rPr lang="sv-SE" dirty="0"/>
              <a:t>Yrkessvenska</a:t>
            </a:r>
          </a:p>
          <a:p>
            <a:pPr>
              <a:lnSpc>
                <a:spcPct val="150000"/>
              </a:lnSpc>
            </a:pPr>
            <a:r>
              <a:rPr lang="sv-SE" dirty="0"/>
              <a:t>Anpassning av scheman</a:t>
            </a:r>
          </a:p>
          <a:p>
            <a:pPr>
              <a:lnSpc>
                <a:spcPct val="150000"/>
              </a:lnSpc>
            </a:pPr>
            <a:r>
              <a:rPr lang="sv-SE" dirty="0"/>
              <a:t>Genomlysning och handlingsplan</a:t>
            </a:r>
          </a:p>
          <a:p>
            <a:pPr>
              <a:lnSpc>
                <a:spcPct val="100000"/>
              </a:lnSpc>
            </a:pPr>
            <a:endParaRPr lang="sv-SE" dirty="0"/>
          </a:p>
        </p:txBody>
      </p:sp>
    </p:spTree>
    <p:extLst>
      <p:ext uri="{BB962C8B-B14F-4D97-AF65-F5344CB8AC3E}">
        <p14:creationId xmlns:p14="http://schemas.microsoft.com/office/powerpoint/2010/main" val="374909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1F199-AD80-1D62-9C67-44172093217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D0F48E6-D33E-13C2-3B2A-E5C4FE1E9301}"/>
              </a:ext>
            </a:extLst>
          </p:cNvPr>
          <p:cNvSpPr>
            <a:spLocks noGrp="1"/>
          </p:cNvSpPr>
          <p:nvPr>
            <p:ph type="title"/>
          </p:nvPr>
        </p:nvSpPr>
        <p:spPr/>
        <p:txBody>
          <a:bodyPr/>
          <a:lstStyle/>
          <a:p>
            <a:r>
              <a:rPr lang="sv-SE" dirty="0"/>
              <a:t>Brukarundersökning</a:t>
            </a:r>
          </a:p>
        </p:txBody>
      </p:sp>
      <p:sp>
        <p:nvSpPr>
          <p:cNvPr id="6" name="Platshållare för innehåll 5">
            <a:extLst>
              <a:ext uri="{FF2B5EF4-FFF2-40B4-BE49-F238E27FC236}">
                <a16:creationId xmlns:a16="http://schemas.microsoft.com/office/drawing/2014/main" id="{33F5C602-5145-49F6-4EC2-7FA87D9D5757}"/>
              </a:ext>
            </a:extLst>
          </p:cNvPr>
          <p:cNvSpPr>
            <a:spLocks noGrp="1"/>
          </p:cNvSpPr>
          <p:nvPr>
            <p:ph idx="1"/>
          </p:nvPr>
        </p:nvSpPr>
        <p:spPr>
          <a:xfrm>
            <a:off x="187889" y="1707622"/>
            <a:ext cx="8542751" cy="4308953"/>
          </a:xfrm>
        </p:spPr>
        <p:txBody>
          <a:bodyPr>
            <a:normAutofit/>
          </a:bodyPr>
          <a:lstStyle/>
          <a:p>
            <a:pPr marL="457200" lvl="1" indent="0">
              <a:buNone/>
            </a:pPr>
            <a:r>
              <a:rPr lang="sv-SE" b="1" dirty="0"/>
              <a:t>Hemtjänst</a:t>
            </a:r>
          </a:p>
          <a:p>
            <a:pPr lvl="1"/>
            <a:r>
              <a:rPr lang="sv-SE" dirty="0"/>
              <a:t>57,7 % svarsfrekvens</a:t>
            </a:r>
          </a:p>
          <a:p>
            <a:pPr lvl="1"/>
            <a:r>
              <a:rPr lang="sv-SE" dirty="0"/>
              <a:t>Över rikssnitt i 15 av 16 frågor</a:t>
            </a:r>
          </a:p>
          <a:p>
            <a:pPr lvl="1"/>
            <a:r>
              <a:rPr lang="sv-SE" dirty="0"/>
              <a:t>Negativ trend kring oro, ängslan och ensamhet</a:t>
            </a:r>
          </a:p>
          <a:p>
            <a:pPr lvl="1"/>
            <a:endParaRPr lang="sv-SE" b="1" dirty="0"/>
          </a:p>
          <a:p>
            <a:pPr marL="457200" lvl="1" indent="0">
              <a:buNone/>
            </a:pPr>
            <a:r>
              <a:rPr lang="sv-SE" b="1" dirty="0"/>
              <a:t>Särskilt boende</a:t>
            </a:r>
          </a:p>
          <a:p>
            <a:pPr lvl="1"/>
            <a:r>
              <a:rPr lang="sv-SE" dirty="0"/>
              <a:t>36,1 % svarsfrekvens</a:t>
            </a:r>
          </a:p>
          <a:p>
            <a:pPr lvl="1"/>
            <a:r>
              <a:rPr lang="sv-SE" dirty="0"/>
              <a:t>Över rikssnitt i 12 av 21 frågor</a:t>
            </a:r>
          </a:p>
          <a:p>
            <a:pPr lvl="1"/>
            <a:r>
              <a:rPr lang="sv-SE" dirty="0"/>
              <a:t>Nedåtgående trend </a:t>
            </a:r>
          </a:p>
          <a:p>
            <a:pPr lvl="2"/>
            <a:r>
              <a:rPr lang="sv-SE" dirty="0"/>
              <a:t>Förutom kring frågor om oro, ängslan, ensamhet</a:t>
            </a:r>
          </a:p>
        </p:txBody>
      </p:sp>
    </p:spTree>
    <p:extLst>
      <p:ext uri="{BB962C8B-B14F-4D97-AF65-F5344CB8AC3E}">
        <p14:creationId xmlns:p14="http://schemas.microsoft.com/office/powerpoint/2010/main" val="1728140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2DDF4-D615-A261-2A35-8EFF824D74B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2158363-0846-0683-FFB0-5CE519C524B2}"/>
              </a:ext>
            </a:extLst>
          </p:cNvPr>
          <p:cNvSpPr>
            <a:spLocks noGrp="1"/>
          </p:cNvSpPr>
          <p:nvPr>
            <p:ph type="title"/>
          </p:nvPr>
        </p:nvSpPr>
        <p:spPr>
          <a:xfrm>
            <a:off x="177713" y="66588"/>
            <a:ext cx="7886700" cy="949782"/>
          </a:xfrm>
        </p:spPr>
        <p:txBody>
          <a:bodyPr/>
          <a:lstStyle/>
          <a:p>
            <a:r>
              <a:rPr lang="sv-SE" dirty="0" err="1"/>
              <a:t>KKiK</a:t>
            </a:r>
            <a:endParaRPr lang="sv-SE" dirty="0"/>
          </a:p>
        </p:txBody>
      </p:sp>
      <p:graphicFrame>
        <p:nvGraphicFramePr>
          <p:cNvPr id="4" name="Platshållare för innehåll 3">
            <a:extLst>
              <a:ext uri="{FF2B5EF4-FFF2-40B4-BE49-F238E27FC236}">
                <a16:creationId xmlns:a16="http://schemas.microsoft.com/office/drawing/2014/main" id="{FCFE317F-E23F-BED0-2A17-9C6E85CC71C7}"/>
              </a:ext>
            </a:extLst>
          </p:cNvPr>
          <p:cNvGraphicFramePr>
            <a:graphicFrameLocks noGrp="1"/>
          </p:cNvGraphicFramePr>
          <p:nvPr>
            <p:ph idx="1"/>
            <p:extLst>
              <p:ext uri="{D42A27DB-BD31-4B8C-83A1-F6EECF244321}">
                <p14:modId xmlns:p14="http://schemas.microsoft.com/office/powerpoint/2010/main" val="3970463516"/>
              </p:ext>
            </p:extLst>
          </p:nvPr>
        </p:nvGraphicFramePr>
        <p:xfrm>
          <a:off x="177713" y="934720"/>
          <a:ext cx="8788575" cy="4988560"/>
        </p:xfrm>
        <a:graphic>
          <a:graphicData uri="http://schemas.openxmlformats.org/drawingml/2006/table">
            <a:tbl>
              <a:tblPr firstRow="1" bandRow="1">
                <a:tableStyleId>{5C22544A-7EE6-4342-B048-85BDC9FD1C3A}</a:tableStyleId>
              </a:tblPr>
              <a:tblGrid>
                <a:gridCol w="4882802">
                  <a:extLst>
                    <a:ext uri="{9D8B030D-6E8A-4147-A177-3AD203B41FA5}">
                      <a16:colId xmlns:a16="http://schemas.microsoft.com/office/drawing/2014/main" val="800305832"/>
                    </a:ext>
                  </a:extLst>
                </a:gridCol>
                <a:gridCol w="613775">
                  <a:extLst>
                    <a:ext uri="{9D8B030D-6E8A-4147-A177-3AD203B41FA5}">
                      <a16:colId xmlns:a16="http://schemas.microsoft.com/office/drawing/2014/main" val="1982968305"/>
                    </a:ext>
                  </a:extLst>
                </a:gridCol>
                <a:gridCol w="638828">
                  <a:extLst>
                    <a:ext uri="{9D8B030D-6E8A-4147-A177-3AD203B41FA5}">
                      <a16:colId xmlns:a16="http://schemas.microsoft.com/office/drawing/2014/main" val="3060591316"/>
                    </a:ext>
                  </a:extLst>
                </a:gridCol>
                <a:gridCol w="726509">
                  <a:extLst>
                    <a:ext uri="{9D8B030D-6E8A-4147-A177-3AD203B41FA5}">
                      <a16:colId xmlns:a16="http://schemas.microsoft.com/office/drawing/2014/main" val="1083886932"/>
                    </a:ext>
                  </a:extLst>
                </a:gridCol>
                <a:gridCol w="638828">
                  <a:extLst>
                    <a:ext uri="{9D8B030D-6E8A-4147-A177-3AD203B41FA5}">
                      <a16:colId xmlns:a16="http://schemas.microsoft.com/office/drawing/2014/main" val="2145126759"/>
                    </a:ext>
                  </a:extLst>
                </a:gridCol>
                <a:gridCol w="625771">
                  <a:extLst>
                    <a:ext uri="{9D8B030D-6E8A-4147-A177-3AD203B41FA5}">
                      <a16:colId xmlns:a16="http://schemas.microsoft.com/office/drawing/2014/main" val="4294222249"/>
                    </a:ext>
                  </a:extLst>
                </a:gridCol>
                <a:gridCol w="662062">
                  <a:extLst>
                    <a:ext uri="{9D8B030D-6E8A-4147-A177-3AD203B41FA5}">
                      <a16:colId xmlns:a16="http://schemas.microsoft.com/office/drawing/2014/main" val="970755140"/>
                    </a:ext>
                  </a:extLst>
                </a:gridCol>
              </a:tblGrid>
              <a:tr h="370840">
                <a:tc>
                  <a:txBody>
                    <a:bodyPr/>
                    <a:lstStyle/>
                    <a:p>
                      <a:pPr>
                        <a:buNone/>
                      </a:pPr>
                      <a:r>
                        <a:rPr lang="sv-SE" b="1" i="0" u="none" strike="noStrike">
                          <a:solidFill>
                            <a:srgbClr val="000000"/>
                          </a:solidFill>
                          <a:effectLst/>
                          <a:latin typeface="arial" panose="020B0604020202020204" pitchFamily="34" charset="0"/>
                        </a:rPr>
                        <a:t>Nyckeltal</a:t>
                      </a:r>
                    </a:p>
                  </a:txBody>
                  <a:tcPr marL="19050" marR="19050" marT="19050" marB="19050" anchor="ctr"/>
                </a:tc>
                <a:tc>
                  <a:txBody>
                    <a:bodyPr/>
                    <a:lstStyle/>
                    <a:p>
                      <a:pPr algn="ctr">
                        <a:buNone/>
                      </a:pPr>
                      <a:r>
                        <a:rPr lang="sv-SE" b="1" i="0" u="none" strike="noStrike" dirty="0">
                          <a:solidFill>
                            <a:srgbClr val="000000"/>
                          </a:solidFill>
                          <a:effectLst/>
                          <a:latin typeface="arial" panose="020B0604020202020204" pitchFamily="34" charset="0"/>
                        </a:rPr>
                        <a:t>2020</a:t>
                      </a:r>
                    </a:p>
                  </a:txBody>
                  <a:tcPr marL="19050" marR="19050" marT="19050" marB="19050" anchor="ctr"/>
                </a:tc>
                <a:tc>
                  <a:txBody>
                    <a:bodyPr/>
                    <a:lstStyle/>
                    <a:p>
                      <a:pPr algn="ctr">
                        <a:buNone/>
                      </a:pPr>
                      <a:r>
                        <a:rPr lang="sv-SE" b="1" i="0" u="none" strike="noStrike">
                          <a:solidFill>
                            <a:srgbClr val="000000"/>
                          </a:solidFill>
                          <a:effectLst/>
                          <a:latin typeface="arial" panose="020B0604020202020204" pitchFamily="34" charset="0"/>
                        </a:rPr>
                        <a:t>2021</a:t>
                      </a:r>
                    </a:p>
                  </a:txBody>
                  <a:tcPr marL="19050" marR="19050" marT="19050" marB="19050" anchor="ctr"/>
                </a:tc>
                <a:tc>
                  <a:txBody>
                    <a:bodyPr/>
                    <a:lstStyle/>
                    <a:p>
                      <a:pPr algn="ctr">
                        <a:buNone/>
                      </a:pPr>
                      <a:r>
                        <a:rPr lang="sv-SE" b="1" i="0" u="none" strike="noStrike">
                          <a:solidFill>
                            <a:srgbClr val="000000"/>
                          </a:solidFill>
                          <a:effectLst/>
                          <a:latin typeface="arial" panose="020B0604020202020204" pitchFamily="34" charset="0"/>
                        </a:rPr>
                        <a:t>2022</a:t>
                      </a:r>
                    </a:p>
                  </a:txBody>
                  <a:tcPr marL="19050" marR="19050" marT="19050" marB="19050" anchor="ctr"/>
                </a:tc>
                <a:tc>
                  <a:txBody>
                    <a:bodyPr/>
                    <a:lstStyle/>
                    <a:p>
                      <a:pPr algn="ctr">
                        <a:buNone/>
                      </a:pPr>
                      <a:r>
                        <a:rPr lang="sv-SE" b="1" i="0" u="none" strike="noStrike">
                          <a:solidFill>
                            <a:srgbClr val="000000"/>
                          </a:solidFill>
                          <a:effectLst/>
                          <a:latin typeface="arial" panose="020B0604020202020204" pitchFamily="34" charset="0"/>
                        </a:rPr>
                        <a:t>2023</a:t>
                      </a:r>
                    </a:p>
                  </a:txBody>
                  <a:tcPr marL="19050" marR="19050" marT="19050" marB="19050" anchor="ctr"/>
                </a:tc>
                <a:tc>
                  <a:txBody>
                    <a:bodyPr/>
                    <a:lstStyle/>
                    <a:p>
                      <a:pPr algn="ctr">
                        <a:buNone/>
                      </a:pPr>
                      <a:r>
                        <a:rPr lang="sv-SE" b="1" i="0" u="none" strike="noStrike">
                          <a:solidFill>
                            <a:srgbClr val="000000"/>
                          </a:solidFill>
                          <a:effectLst/>
                          <a:latin typeface="arial" panose="020B0604020202020204" pitchFamily="34" charset="0"/>
                        </a:rPr>
                        <a:t>2024</a:t>
                      </a:r>
                    </a:p>
                  </a:txBody>
                  <a:tcPr marL="19050" marR="19050" marT="19050" marB="19050" anchor="ctr"/>
                </a:tc>
                <a:tc>
                  <a:txBody>
                    <a:bodyPr/>
                    <a:lstStyle/>
                    <a:p>
                      <a:pPr algn="ctr">
                        <a:buNone/>
                      </a:pPr>
                      <a:r>
                        <a:rPr lang="sv-SE" b="1" i="0" u="none" strike="noStrike">
                          <a:solidFill>
                            <a:srgbClr val="000000"/>
                          </a:solidFill>
                          <a:effectLst/>
                          <a:latin typeface="arial" panose="020B0604020202020204" pitchFamily="34" charset="0"/>
                        </a:rPr>
                        <a:t>2025</a:t>
                      </a:r>
                    </a:p>
                  </a:txBody>
                  <a:tcPr marL="19050" marR="19050" marT="19050" marB="19050" anchor="ctr"/>
                </a:tc>
                <a:extLst>
                  <a:ext uri="{0D108BD9-81ED-4DB2-BD59-A6C34878D82A}">
                    <a16:rowId xmlns:a16="http://schemas.microsoft.com/office/drawing/2014/main" val="433516819"/>
                  </a:ext>
                </a:extLst>
              </a:tr>
              <a:tr h="370840">
                <a:tc>
                  <a:txBody>
                    <a:bodyPr/>
                    <a:lstStyle/>
                    <a:p>
                      <a:pPr>
                        <a:buNone/>
                      </a:pPr>
                      <a:r>
                        <a:rPr lang="sv-SE" b="0" i="0" u="none" strike="noStrike" dirty="0">
                          <a:solidFill>
                            <a:srgbClr val="000000"/>
                          </a:solidFill>
                          <a:effectLst/>
                          <a:latin typeface="arial" panose="020B0604020202020204" pitchFamily="34" charset="0"/>
                        </a:rPr>
                        <a:t>Väntetid i antal dagar från ansökningsdatum till första erbjudet inflyttningsdatum till särskilt boende, medelvärde</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29</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28</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17</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27</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34</a:t>
                      </a:r>
                    </a:p>
                  </a:txBody>
                  <a:tcPr marL="19050" marR="19050" marT="19050" marB="19050" anchor="ctr"/>
                </a:tc>
                <a:tc>
                  <a:txBody>
                    <a:bodyPr/>
                    <a:lstStyle/>
                    <a:p>
                      <a:pPr algn="ctr">
                        <a:buNone/>
                      </a:pPr>
                      <a:r>
                        <a:rPr lang="sv-SE" b="0" i="0" u="none" strike="noStrike" dirty="0">
                          <a:solidFill>
                            <a:schemeClr val="tx1"/>
                          </a:solidFill>
                          <a:effectLst/>
                          <a:latin typeface="arial" panose="020B0604020202020204" pitchFamily="34" charset="0"/>
                        </a:rPr>
                        <a:t>64</a:t>
                      </a:r>
                    </a:p>
                  </a:txBody>
                  <a:tcPr marL="19050" marR="19050" marT="19050" marB="19050" anchor="ctr"/>
                </a:tc>
                <a:extLst>
                  <a:ext uri="{0D108BD9-81ED-4DB2-BD59-A6C34878D82A}">
                    <a16:rowId xmlns:a16="http://schemas.microsoft.com/office/drawing/2014/main" val="1347625825"/>
                  </a:ext>
                </a:extLst>
              </a:tr>
              <a:tr h="370840">
                <a:tc>
                  <a:txBody>
                    <a:bodyPr/>
                    <a:lstStyle/>
                    <a:p>
                      <a:pPr>
                        <a:buNone/>
                      </a:pPr>
                      <a:r>
                        <a:rPr lang="sv-SE" b="0" i="0" u="none" strike="noStrike">
                          <a:solidFill>
                            <a:srgbClr val="000000"/>
                          </a:solidFill>
                          <a:effectLst/>
                          <a:latin typeface="arial" panose="020B0604020202020204" pitchFamily="34" charset="0"/>
                        </a:rPr>
                        <a:t>Brukarbedömning särskilt boende äldreomsorg - helhetssyn, andel (%)</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91</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84</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87</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84</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79</a:t>
                      </a:r>
                    </a:p>
                  </a:txBody>
                  <a:tcPr marL="19050" marR="19050" marT="19050" marB="19050" anchor="ctr"/>
                </a:tc>
                <a:extLst>
                  <a:ext uri="{0D108BD9-81ED-4DB2-BD59-A6C34878D82A}">
                    <a16:rowId xmlns:a16="http://schemas.microsoft.com/office/drawing/2014/main" val="3223537418"/>
                  </a:ext>
                </a:extLst>
              </a:tr>
              <a:tr h="370840">
                <a:tc>
                  <a:txBody>
                    <a:bodyPr/>
                    <a:lstStyle/>
                    <a:p>
                      <a:pPr>
                        <a:buNone/>
                      </a:pPr>
                      <a:r>
                        <a:rPr lang="sv-SE" b="0" i="0" u="none" strike="noStrike" dirty="0">
                          <a:solidFill>
                            <a:srgbClr val="000000"/>
                          </a:solidFill>
                          <a:effectLst/>
                          <a:latin typeface="arial" panose="020B0604020202020204" pitchFamily="34" charset="0"/>
                        </a:rPr>
                        <a:t>Brukarbedömning hemtjänst äldreomsorg - helhetssyn, andel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93</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85</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93</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90</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91</a:t>
                      </a:r>
                    </a:p>
                  </a:txBody>
                  <a:tcPr marL="19050" marR="19050" marT="19050" marB="19050" anchor="ctr"/>
                </a:tc>
                <a:extLst>
                  <a:ext uri="{0D108BD9-81ED-4DB2-BD59-A6C34878D82A}">
                    <a16:rowId xmlns:a16="http://schemas.microsoft.com/office/drawing/2014/main" val="3647175843"/>
                  </a:ext>
                </a:extLst>
              </a:tr>
              <a:tr h="370840">
                <a:tc>
                  <a:txBody>
                    <a:bodyPr/>
                    <a:lstStyle/>
                    <a:p>
                      <a:pPr>
                        <a:buNone/>
                      </a:pPr>
                      <a:r>
                        <a:rPr lang="sv-SE" b="0" i="0" u="none" strike="noStrike">
                          <a:solidFill>
                            <a:srgbClr val="000000"/>
                          </a:solidFill>
                          <a:effectLst/>
                          <a:latin typeface="arial" panose="020B0604020202020204" pitchFamily="34" charset="0"/>
                        </a:rPr>
                        <a:t>Enhetsundersökningen, äldreomsorg - Platser i särskilt boende/sjuksköterska, äldreomsorg, vardagar, antal</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18,5</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23,3</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21,6</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22.0</a:t>
                      </a:r>
                    </a:p>
                  </a:txBody>
                  <a:tcPr marL="19050" marR="19050" marT="19050" marB="19050" anchor="ctr"/>
                </a:tc>
                <a:extLst>
                  <a:ext uri="{0D108BD9-81ED-4DB2-BD59-A6C34878D82A}">
                    <a16:rowId xmlns:a16="http://schemas.microsoft.com/office/drawing/2014/main" val="399064537"/>
                  </a:ext>
                </a:extLst>
              </a:tr>
              <a:tr h="370840">
                <a:tc>
                  <a:txBody>
                    <a:bodyPr/>
                    <a:lstStyle/>
                    <a:p>
                      <a:pPr>
                        <a:buNone/>
                      </a:pPr>
                      <a:r>
                        <a:rPr lang="sv-SE" b="0" i="0" u="none" strike="noStrike" dirty="0">
                          <a:solidFill>
                            <a:srgbClr val="000000"/>
                          </a:solidFill>
                          <a:effectLst/>
                          <a:latin typeface="arial" panose="020B0604020202020204" pitchFamily="34" charset="0"/>
                        </a:rPr>
                        <a:t>Enhetsundersökningen, äldreomsorg - Omsorgspersonal som är undersköterska, vardagar i särskilt boende, äldreomsorg, andel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 </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86</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83</a:t>
                      </a:r>
                    </a:p>
                  </a:txBody>
                  <a:tcPr marL="19050" marR="19050" marT="19050" marB="19050" anchor="ctr"/>
                </a:tc>
                <a:extLst>
                  <a:ext uri="{0D108BD9-81ED-4DB2-BD59-A6C34878D82A}">
                    <a16:rowId xmlns:a16="http://schemas.microsoft.com/office/drawing/2014/main" val="1169434815"/>
                  </a:ext>
                </a:extLst>
              </a:tr>
              <a:tr h="370840">
                <a:tc>
                  <a:txBody>
                    <a:bodyPr/>
                    <a:lstStyle/>
                    <a:p>
                      <a:pPr>
                        <a:buNone/>
                      </a:pPr>
                      <a:r>
                        <a:rPr lang="sv-SE" b="0" i="0" u="none" strike="noStrike">
                          <a:solidFill>
                            <a:srgbClr val="000000"/>
                          </a:solidFill>
                          <a:effectLst/>
                          <a:latin typeface="arial" panose="020B0604020202020204" pitchFamily="34" charset="0"/>
                        </a:rPr>
                        <a:t>Fallskador bland personer 80+, 3-årsm, antal vårdtillfällen/100 000 inv</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7 780</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8 786</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9 334</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9 310</a:t>
                      </a:r>
                    </a:p>
                  </a:txBody>
                  <a:tcPr marL="19050" marR="19050" marT="19050" marB="19050" anchor="ctr"/>
                </a:tc>
                <a:tc>
                  <a:txBody>
                    <a:bodyPr/>
                    <a:lstStyle/>
                    <a:p>
                      <a:pPr algn="ctr">
                        <a:buNone/>
                      </a:pPr>
                      <a:r>
                        <a:rPr lang="sv-SE" b="0" i="0" u="none" strike="noStrike">
                          <a:solidFill>
                            <a:srgbClr val="000000"/>
                          </a:solidFill>
                          <a:effectLst/>
                          <a:latin typeface="arial" panose="020B0604020202020204" pitchFamily="34" charset="0"/>
                        </a:rPr>
                        <a:t>8 584</a:t>
                      </a:r>
                    </a:p>
                  </a:txBody>
                  <a:tcPr marL="19050" marR="19050" marT="19050" marB="19050" anchor="ctr"/>
                </a:tc>
                <a:tc>
                  <a:txBody>
                    <a:bodyPr/>
                    <a:lstStyle/>
                    <a:p>
                      <a:pPr algn="ctr">
                        <a:buNone/>
                      </a:pPr>
                      <a:r>
                        <a:rPr lang="sv-SE" b="0" i="0" u="none" strike="noStrike" dirty="0">
                          <a:solidFill>
                            <a:srgbClr val="000000"/>
                          </a:solidFill>
                          <a:effectLst/>
                          <a:latin typeface="arial" panose="020B0604020202020204" pitchFamily="34" charset="0"/>
                        </a:rPr>
                        <a:t> </a:t>
                      </a:r>
                    </a:p>
                  </a:txBody>
                  <a:tcPr marL="19050" marR="19050" marT="19050" marB="19050" anchor="ctr"/>
                </a:tc>
                <a:extLst>
                  <a:ext uri="{0D108BD9-81ED-4DB2-BD59-A6C34878D82A}">
                    <a16:rowId xmlns:a16="http://schemas.microsoft.com/office/drawing/2014/main" val="2519893504"/>
                  </a:ext>
                </a:extLst>
              </a:tr>
            </a:tbl>
          </a:graphicData>
        </a:graphic>
      </p:graphicFrame>
    </p:spTree>
    <p:extLst>
      <p:ext uri="{BB962C8B-B14F-4D97-AF65-F5344CB8AC3E}">
        <p14:creationId xmlns:p14="http://schemas.microsoft.com/office/powerpoint/2010/main" val="3706783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600B5-D373-CA60-0FC2-2849D640FDB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3C87DAA-0389-7189-5A00-12DDBEDF4860}"/>
              </a:ext>
            </a:extLst>
          </p:cNvPr>
          <p:cNvSpPr>
            <a:spLocks noGrp="1"/>
          </p:cNvSpPr>
          <p:nvPr>
            <p:ph type="title"/>
          </p:nvPr>
        </p:nvSpPr>
        <p:spPr/>
        <p:txBody>
          <a:bodyPr/>
          <a:lstStyle/>
          <a:p>
            <a:r>
              <a:rPr lang="sv-SE" dirty="0"/>
              <a:t>Enhetsundersökning</a:t>
            </a:r>
          </a:p>
        </p:txBody>
      </p:sp>
      <p:sp>
        <p:nvSpPr>
          <p:cNvPr id="3" name="Platshållare för innehåll 2">
            <a:extLst>
              <a:ext uri="{FF2B5EF4-FFF2-40B4-BE49-F238E27FC236}">
                <a16:creationId xmlns:a16="http://schemas.microsoft.com/office/drawing/2014/main" id="{CA5C01BA-A6D4-88D4-535D-37CC034E42FB}"/>
              </a:ext>
            </a:extLst>
          </p:cNvPr>
          <p:cNvSpPr>
            <a:spLocks noGrp="1"/>
          </p:cNvSpPr>
          <p:nvPr>
            <p:ph idx="1"/>
          </p:nvPr>
        </p:nvSpPr>
        <p:spPr>
          <a:xfrm>
            <a:off x="628650" y="1708854"/>
            <a:ext cx="7886700" cy="3869309"/>
          </a:xfrm>
        </p:spPr>
        <p:txBody>
          <a:bodyPr>
            <a:normAutofit fontScale="92500" lnSpcReduction="10000"/>
          </a:bodyPr>
          <a:lstStyle/>
          <a:p>
            <a:pPr marL="0" indent="0">
              <a:buNone/>
            </a:pPr>
            <a:r>
              <a:rPr lang="sv-SE" b="1" dirty="0"/>
              <a:t>Hemtjänst</a:t>
            </a:r>
          </a:p>
          <a:p>
            <a:r>
              <a:rPr lang="sv-SE" dirty="0"/>
              <a:t>Personal med adekvat utbildning</a:t>
            </a:r>
          </a:p>
          <a:p>
            <a:r>
              <a:rPr lang="sv-SE" dirty="0"/>
              <a:t>Genomförandeplan och delaktighet</a:t>
            </a:r>
          </a:p>
          <a:p>
            <a:r>
              <a:rPr lang="sv-SE" dirty="0"/>
              <a:t>Rutiner </a:t>
            </a:r>
            <a:br>
              <a:rPr lang="sv-SE" dirty="0"/>
            </a:br>
            <a:endParaRPr lang="sv-SE" dirty="0"/>
          </a:p>
          <a:p>
            <a:pPr marL="0" indent="0">
              <a:buNone/>
            </a:pPr>
            <a:r>
              <a:rPr lang="sv-SE" b="1" dirty="0"/>
              <a:t>Särskilt boende</a:t>
            </a:r>
          </a:p>
          <a:p>
            <a:r>
              <a:rPr lang="sv-SE" dirty="0"/>
              <a:t>Liknande trend som för hemtjänst gällande personal, genomförandeplaner och rutiner.</a:t>
            </a:r>
          </a:p>
          <a:p>
            <a:r>
              <a:rPr lang="sv-SE" dirty="0"/>
              <a:t>Resultat av arbetet med skyddsåtgärder</a:t>
            </a:r>
          </a:p>
        </p:txBody>
      </p:sp>
    </p:spTree>
    <p:extLst>
      <p:ext uri="{BB962C8B-B14F-4D97-AF65-F5344CB8AC3E}">
        <p14:creationId xmlns:p14="http://schemas.microsoft.com/office/powerpoint/2010/main" val="92389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684E5-0BEE-7BB4-B42B-3B942581E33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3614611-260C-3696-8D47-D371A166FDD8}"/>
              </a:ext>
            </a:extLst>
          </p:cNvPr>
          <p:cNvSpPr>
            <a:spLocks noGrp="1"/>
          </p:cNvSpPr>
          <p:nvPr>
            <p:ph type="title"/>
          </p:nvPr>
        </p:nvSpPr>
        <p:spPr/>
        <p:txBody>
          <a:bodyPr/>
          <a:lstStyle/>
          <a:p>
            <a:r>
              <a:rPr lang="sv-SE" dirty="0"/>
              <a:t>Hemtjänstindex</a:t>
            </a:r>
          </a:p>
        </p:txBody>
      </p:sp>
      <p:graphicFrame>
        <p:nvGraphicFramePr>
          <p:cNvPr id="4" name="Platshållare för innehåll 3">
            <a:extLst>
              <a:ext uri="{FF2B5EF4-FFF2-40B4-BE49-F238E27FC236}">
                <a16:creationId xmlns:a16="http://schemas.microsoft.com/office/drawing/2014/main" id="{8AF59E22-7E01-7498-C7AB-AC6F5D53C1AF}"/>
              </a:ext>
            </a:extLst>
          </p:cNvPr>
          <p:cNvGraphicFramePr>
            <a:graphicFrameLocks noGrp="1"/>
          </p:cNvGraphicFramePr>
          <p:nvPr>
            <p:ph idx="1"/>
            <p:extLst>
              <p:ext uri="{D42A27DB-BD31-4B8C-83A1-F6EECF244321}">
                <p14:modId xmlns:p14="http://schemas.microsoft.com/office/powerpoint/2010/main" val="299705108"/>
              </p:ext>
            </p:extLst>
          </p:nvPr>
        </p:nvGraphicFramePr>
        <p:xfrm>
          <a:off x="628650" y="1520890"/>
          <a:ext cx="7886700" cy="1699260"/>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1386104759"/>
                    </a:ext>
                  </a:extLst>
                </a:gridCol>
                <a:gridCol w="1971675">
                  <a:extLst>
                    <a:ext uri="{9D8B030D-6E8A-4147-A177-3AD203B41FA5}">
                      <a16:colId xmlns:a16="http://schemas.microsoft.com/office/drawing/2014/main" val="3923498622"/>
                    </a:ext>
                  </a:extLst>
                </a:gridCol>
                <a:gridCol w="1971675">
                  <a:extLst>
                    <a:ext uri="{9D8B030D-6E8A-4147-A177-3AD203B41FA5}">
                      <a16:colId xmlns:a16="http://schemas.microsoft.com/office/drawing/2014/main" val="2289967003"/>
                    </a:ext>
                  </a:extLst>
                </a:gridCol>
                <a:gridCol w="1971675">
                  <a:extLst>
                    <a:ext uri="{9D8B030D-6E8A-4147-A177-3AD203B41FA5}">
                      <a16:colId xmlns:a16="http://schemas.microsoft.com/office/drawing/2014/main" val="3962497721"/>
                    </a:ext>
                  </a:extLst>
                </a:gridCol>
              </a:tblGrid>
              <a:tr h="0">
                <a:tc>
                  <a:txBody>
                    <a:bodyPr/>
                    <a:lstStyle/>
                    <a:p>
                      <a:pPr>
                        <a:buNone/>
                      </a:pPr>
                      <a:br>
                        <a:rPr lang="sv-SE" b="1" i="0" u="none" strike="noStrike" dirty="0">
                          <a:solidFill>
                            <a:srgbClr val="000000"/>
                          </a:solidFill>
                          <a:effectLst/>
                          <a:latin typeface="arial" panose="020B0604020202020204" pitchFamily="34" charset="0"/>
                        </a:rPr>
                      </a:br>
                      <a:endParaRPr lang="sv-SE" b="1" i="0" u="none" strike="noStrike" dirty="0">
                        <a:solidFill>
                          <a:srgbClr val="000000"/>
                        </a:solidFill>
                        <a:effectLst/>
                        <a:latin typeface="arial" panose="020B0604020202020204" pitchFamily="34" charset="0"/>
                      </a:endParaRPr>
                    </a:p>
                  </a:txBody>
                  <a:tcPr marL="19050" marR="19050" marT="19050" marB="19050" anchor="ctr"/>
                </a:tc>
                <a:tc>
                  <a:txBody>
                    <a:bodyPr/>
                    <a:lstStyle/>
                    <a:p>
                      <a:pPr>
                        <a:buNone/>
                      </a:pPr>
                      <a:r>
                        <a:rPr lang="sv-SE" b="1" i="0" u="none" strike="noStrike" dirty="0">
                          <a:solidFill>
                            <a:srgbClr val="000000"/>
                          </a:solidFill>
                          <a:effectLst/>
                          <a:latin typeface="arial" panose="020B0604020202020204" pitchFamily="34" charset="0"/>
                        </a:rPr>
                        <a:t>2023</a:t>
                      </a:r>
                    </a:p>
                  </a:txBody>
                  <a:tcPr marL="19050" marR="19050" marT="19050" marB="19050" anchor="ctr"/>
                </a:tc>
                <a:tc>
                  <a:txBody>
                    <a:bodyPr/>
                    <a:lstStyle/>
                    <a:p>
                      <a:pPr>
                        <a:buNone/>
                      </a:pPr>
                      <a:r>
                        <a:rPr lang="sv-SE" b="1" i="0" u="none" strike="noStrike" dirty="0">
                          <a:solidFill>
                            <a:srgbClr val="000000"/>
                          </a:solidFill>
                          <a:effectLst/>
                          <a:latin typeface="arial" panose="020B0604020202020204" pitchFamily="34" charset="0"/>
                        </a:rPr>
                        <a:t>2024</a:t>
                      </a:r>
                    </a:p>
                  </a:txBody>
                  <a:tcPr marL="19050" marR="19050" marT="19050" marB="1905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i="0" u="none" strike="noStrike" dirty="0">
                          <a:solidFill>
                            <a:srgbClr val="000000"/>
                          </a:solidFill>
                          <a:effectLst/>
                          <a:latin typeface="arial" panose="020B0604020202020204" pitchFamily="34" charset="0"/>
                        </a:rPr>
                        <a:t>2025</a:t>
                      </a:r>
                    </a:p>
                  </a:txBody>
                  <a:tcPr anchor="ctr"/>
                </a:tc>
                <a:extLst>
                  <a:ext uri="{0D108BD9-81ED-4DB2-BD59-A6C34878D82A}">
                    <a16:rowId xmlns:a16="http://schemas.microsoft.com/office/drawing/2014/main" val="586012954"/>
                  </a:ext>
                </a:extLst>
              </a:tr>
              <a:tr h="370840">
                <a:tc>
                  <a:txBody>
                    <a:bodyPr/>
                    <a:lstStyle/>
                    <a:p>
                      <a:pPr>
                        <a:buNone/>
                      </a:pPr>
                      <a:r>
                        <a:rPr lang="sv-SE" b="0" i="0" u="none" strike="noStrike">
                          <a:solidFill>
                            <a:srgbClr val="000000"/>
                          </a:solidFill>
                          <a:effectLst/>
                          <a:latin typeface="arial" panose="020B0604020202020204" pitchFamily="34" charset="0"/>
                        </a:rPr>
                        <a:t>Rikssnitt</a:t>
                      </a:r>
                    </a:p>
                  </a:txBody>
                  <a:tcPr marL="19050" marR="19050" marT="19050" marB="19050" anchor="ctr"/>
                </a:tc>
                <a:tc>
                  <a:txBody>
                    <a:bodyPr/>
                    <a:lstStyle/>
                    <a:p>
                      <a:pPr>
                        <a:buNone/>
                      </a:pPr>
                      <a:r>
                        <a:rPr lang="sv-SE" b="0" i="0" u="none" strike="noStrike" dirty="0">
                          <a:solidFill>
                            <a:srgbClr val="000000"/>
                          </a:solidFill>
                          <a:effectLst/>
                          <a:latin typeface="arial" panose="020B0604020202020204" pitchFamily="34" charset="0"/>
                        </a:rPr>
                        <a:t>66,4</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65,5</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68,9</a:t>
                      </a:r>
                    </a:p>
                  </a:txBody>
                  <a:tcPr marL="19050" marR="19050" marT="19050" marB="19050" anchor="ctr"/>
                </a:tc>
                <a:extLst>
                  <a:ext uri="{0D108BD9-81ED-4DB2-BD59-A6C34878D82A}">
                    <a16:rowId xmlns:a16="http://schemas.microsoft.com/office/drawing/2014/main" val="293791423"/>
                  </a:ext>
                </a:extLst>
              </a:tr>
              <a:tr h="370840">
                <a:tc>
                  <a:txBody>
                    <a:bodyPr/>
                    <a:lstStyle/>
                    <a:p>
                      <a:pPr>
                        <a:buNone/>
                      </a:pPr>
                      <a:r>
                        <a:rPr lang="sv-SE" b="0" i="0" u="none" strike="noStrike">
                          <a:solidFill>
                            <a:srgbClr val="000000"/>
                          </a:solidFill>
                          <a:effectLst/>
                          <a:latin typeface="arial" panose="020B0604020202020204" pitchFamily="34" charset="0"/>
                        </a:rPr>
                        <a:t>Index Götene</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73</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80,1</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72,2</a:t>
                      </a:r>
                    </a:p>
                  </a:txBody>
                  <a:tcPr marL="19050" marR="19050" marT="19050" marB="19050" anchor="ctr"/>
                </a:tc>
                <a:extLst>
                  <a:ext uri="{0D108BD9-81ED-4DB2-BD59-A6C34878D82A}">
                    <a16:rowId xmlns:a16="http://schemas.microsoft.com/office/drawing/2014/main" val="3751505279"/>
                  </a:ext>
                </a:extLst>
              </a:tr>
              <a:tr h="370840">
                <a:tc>
                  <a:txBody>
                    <a:bodyPr/>
                    <a:lstStyle/>
                    <a:p>
                      <a:pPr>
                        <a:buNone/>
                      </a:pPr>
                      <a:r>
                        <a:rPr lang="sv-SE" b="0" i="0" u="none" strike="noStrike">
                          <a:solidFill>
                            <a:srgbClr val="000000"/>
                          </a:solidFill>
                          <a:effectLst/>
                          <a:latin typeface="arial" panose="020B0604020202020204" pitchFamily="34" charset="0"/>
                        </a:rPr>
                        <a:t>Placering</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49</a:t>
                      </a:r>
                    </a:p>
                  </a:txBody>
                  <a:tcPr marL="19050" marR="19050" marT="19050" marB="19050" anchor="ctr"/>
                </a:tc>
                <a:tc>
                  <a:txBody>
                    <a:bodyPr/>
                    <a:lstStyle/>
                    <a:p>
                      <a:pPr>
                        <a:buNone/>
                      </a:pPr>
                      <a:r>
                        <a:rPr lang="sv-SE" b="0" i="0" u="none" strike="noStrike">
                          <a:solidFill>
                            <a:srgbClr val="000000"/>
                          </a:solidFill>
                          <a:effectLst/>
                          <a:latin typeface="arial" panose="020B0604020202020204" pitchFamily="34" charset="0"/>
                        </a:rPr>
                        <a:t>3</a:t>
                      </a:r>
                    </a:p>
                  </a:txBody>
                  <a:tcPr marL="19050" marR="19050" marT="19050" marB="19050" anchor="ctr"/>
                </a:tc>
                <a:tc>
                  <a:txBody>
                    <a:bodyPr/>
                    <a:lstStyle/>
                    <a:p>
                      <a:pPr>
                        <a:buNone/>
                      </a:pPr>
                      <a:r>
                        <a:rPr lang="sv-SE" b="0" i="0" u="none" strike="noStrike" dirty="0">
                          <a:solidFill>
                            <a:srgbClr val="000000"/>
                          </a:solidFill>
                          <a:effectLst/>
                          <a:latin typeface="arial" panose="020B0604020202020204" pitchFamily="34" charset="0"/>
                        </a:rPr>
                        <a:t>86</a:t>
                      </a:r>
                    </a:p>
                  </a:txBody>
                  <a:tcPr marL="19050" marR="19050" marT="19050" marB="19050" anchor="ctr"/>
                </a:tc>
                <a:extLst>
                  <a:ext uri="{0D108BD9-81ED-4DB2-BD59-A6C34878D82A}">
                    <a16:rowId xmlns:a16="http://schemas.microsoft.com/office/drawing/2014/main" val="3091150439"/>
                  </a:ext>
                </a:extLst>
              </a:tr>
            </a:tbl>
          </a:graphicData>
        </a:graphic>
      </p:graphicFrame>
    </p:spTree>
    <p:extLst>
      <p:ext uri="{BB962C8B-B14F-4D97-AF65-F5344CB8AC3E}">
        <p14:creationId xmlns:p14="http://schemas.microsoft.com/office/powerpoint/2010/main" val="3891111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BAD42-CB9F-85E9-E2B0-BB1A9F97552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645BA37-B4AF-3D9B-3CBC-38762201AB54}"/>
              </a:ext>
            </a:extLst>
          </p:cNvPr>
          <p:cNvSpPr>
            <a:spLocks noGrp="1"/>
          </p:cNvSpPr>
          <p:nvPr>
            <p:ph type="title"/>
          </p:nvPr>
        </p:nvSpPr>
        <p:spPr/>
        <p:txBody>
          <a:bodyPr/>
          <a:lstStyle/>
          <a:p>
            <a:r>
              <a:rPr lang="sv-SE" dirty="0"/>
              <a:t>Synpunkter och klagomål</a:t>
            </a:r>
          </a:p>
        </p:txBody>
      </p:sp>
      <p:sp>
        <p:nvSpPr>
          <p:cNvPr id="3" name="Platshållare för innehåll 2">
            <a:extLst>
              <a:ext uri="{FF2B5EF4-FFF2-40B4-BE49-F238E27FC236}">
                <a16:creationId xmlns:a16="http://schemas.microsoft.com/office/drawing/2014/main" id="{A52E8EA9-D368-F4BB-6922-576D4F7A6013}"/>
              </a:ext>
            </a:extLst>
          </p:cNvPr>
          <p:cNvSpPr>
            <a:spLocks noGrp="1"/>
          </p:cNvSpPr>
          <p:nvPr>
            <p:ph idx="1"/>
          </p:nvPr>
        </p:nvSpPr>
        <p:spPr/>
        <p:txBody>
          <a:bodyPr/>
          <a:lstStyle/>
          <a:p>
            <a:r>
              <a:rPr lang="sv-SE" dirty="0"/>
              <a:t>17 synpunkter i 14 ärenden</a:t>
            </a:r>
          </a:p>
          <a:p>
            <a:pPr lvl="1"/>
            <a:r>
              <a:rPr lang="sv-SE" dirty="0"/>
              <a:t>Sex klagomål</a:t>
            </a:r>
          </a:p>
          <a:p>
            <a:pPr lvl="1"/>
            <a:r>
              <a:rPr lang="sv-SE" dirty="0"/>
              <a:t>Åtta beröm</a:t>
            </a:r>
          </a:p>
          <a:p>
            <a:pPr lvl="1"/>
            <a:r>
              <a:rPr lang="sv-SE" dirty="0"/>
              <a:t>Tre förbättringsförslag</a:t>
            </a:r>
          </a:p>
          <a:p>
            <a:pPr>
              <a:lnSpc>
                <a:spcPct val="150000"/>
              </a:lnSpc>
            </a:pPr>
            <a:r>
              <a:rPr lang="sv-SE" dirty="0"/>
              <a:t>Lägsta inrapporteringen sedan 2020</a:t>
            </a:r>
          </a:p>
          <a:p>
            <a:pPr>
              <a:lnSpc>
                <a:spcPct val="150000"/>
              </a:lnSpc>
            </a:pPr>
            <a:r>
              <a:rPr lang="sv-SE" dirty="0"/>
              <a:t>Osäkerhet kring var man vänder sig</a:t>
            </a:r>
          </a:p>
        </p:txBody>
      </p:sp>
    </p:spTree>
    <p:extLst>
      <p:ext uri="{BB962C8B-B14F-4D97-AF65-F5344CB8AC3E}">
        <p14:creationId xmlns:p14="http://schemas.microsoft.com/office/powerpoint/2010/main" val="46974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nuella indata 8"/>
          <p:cNvSpPr/>
          <p:nvPr/>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blipFill dpi="0" rotWithShape="0">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08605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7533" y="4198103"/>
            <a:ext cx="659646" cy="659646"/>
          </a:xfrm>
          <a:prstGeom prst="rect">
            <a:avLst/>
          </a:prstGeom>
        </p:spPr>
      </p:pic>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7533" y="3446100"/>
            <a:ext cx="659646" cy="659646"/>
          </a:xfrm>
          <a:prstGeom prst="rect">
            <a:avLst/>
          </a:prstGeom>
        </p:spPr>
      </p:pic>
      <p:pic>
        <p:nvPicPr>
          <p:cNvPr id="6" name="Bildobjekt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2854" y="2717297"/>
            <a:ext cx="659646" cy="659646"/>
          </a:xfrm>
          <a:prstGeom prst="rect">
            <a:avLst/>
          </a:prstGeom>
        </p:spPr>
      </p:pic>
      <p:pic>
        <p:nvPicPr>
          <p:cNvPr id="7" name="Bildobjekt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33010" y="4198103"/>
            <a:ext cx="659646" cy="659646"/>
          </a:xfrm>
          <a:prstGeom prst="rect">
            <a:avLst/>
          </a:prstGeom>
        </p:spPr>
      </p:pic>
      <p:pic>
        <p:nvPicPr>
          <p:cNvPr id="8" name="Bildobjekt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20299" y="3446100"/>
            <a:ext cx="659646" cy="659646"/>
          </a:xfrm>
          <a:prstGeom prst="rect">
            <a:avLst/>
          </a:prstGeom>
        </p:spPr>
      </p:pic>
      <p:pic>
        <p:nvPicPr>
          <p:cNvPr id="9" name="Bildobjekt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033010" y="2718774"/>
            <a:ext cx="659646" cy="659646"/>
          </a:xfrm>
          <a:prstGeom prst="rect">
            <a:avLst/>
          </a:prstGeom>
        </p:spPr>
      </p:pic>
      <p:pic>
        <p:nvPicPr>
          <p:cNvPr id="10" name="Bildobjekt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77756" y="1988494"/>
            <a:ext cx="659646" cy="659646"/>
          </a:xfrm>
          <a:prstGeom prst="rect">
            <a:avLst/>
          </a:prstGeom>
        </p:spPr>
      </p:pic>
      <p:pic>
        <p:nvPicPr>
          <p:cNvPr id="11" name="Bildobjekt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40839" y="1988494"/>
            <a:ext cx="659646" cy="659646"/>
          </a:xfrm>
          <a:prstGeom prst="rect">
            <a:avLst/>
          </a:prstGeom>
        </p:spPr>
      </p:pic>
      <p:pic>
        <p:nvPicPr>
          <p:cNvPr id="12" name="Bildobjekt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277533" y="1210040"/>
            <a:ext cx="659646" cy="659646"/>
          </a:xfrm>
          <a:prstGeom prst="rect">
            <a:avLst/>
          </a:prstGeom>
        </p:spPr>
      </p:pic>
      <p:pic>
        <p:nvPicPr>
          <p:cNvPr id="13" name="Bildobjekt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040839" y="1211074"/>
            <a:ext cx="659646" cy="659646"/>
          </a:xfrm>
          <a:prstGeom prst="rect">
            <a:avLst/>
          </a:prstGeom>
        </p:spPr>
      </p:pic>
      <p:pic>
        <p:nvPicPr>
          <p:cNvPr id="14" name="Bildobjekt 1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844562" y="4221450"/>
            <a:ext cx="659646" cy="659646"/>
          </a:xfrm>
          <a:prstGeom prst="rect">
            <a:avLst/>
          </a:prstGeom>
        </p:spPr>
      </p:pic>
      <p:pic>
        <p:nvPicPr>
          <p:cNvPr id="15" name="Bildobjekt 1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827716" y="3446100"/>
            <a:ext cx="659646" cy="659646"/>
          </a:xfrm>
          <a:prstGeom prst="rect">
            <a:avLst/>
          </a:prstGeom>
        </p:spPr>
      </p:pic>
      <p:pic>
        <p:nvPicPr>
          <p:cNvPr id="16" name="Bildobjekt 15"/>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827716" y="2717297"/>
            <a:ext cx="659646" cy="659646"/>
          </a:xfrm>
          <a:prstGeom prst="rect">
            <a:avLst/>
          </a:prstGeom>
        </p:spPr>
      </p:pic>
      <p:pic>
        <p:nvPicPr>
          <p:cNvPr id="17" name="Bildobjekt 1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827716" y="1988494"/>
            <a:ext cx="659646" cy="659646"/>
          </a:xfrm>
          <a:prstGeom prst="rect">
            <a:avLst/>
          </a:prstGeom>
        </p:spPr>
      </p:pic>
      <p:pic>
        <p:nvPicPr>
          <p:cNvPr id="18" name="Bildobjekt 1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827716" y="1211074"/>
            <a:ext cx="659646" cy="659646"/>
          </a:xfrm>
          <a:prstGeom prst="rect">
            <a:avLst/>
          </a:prstGeom>
        </p:spPr>
      </p:pic>
      <p:pic>
        <p:nvPicPr>
          <p:cNvPr id="19" name="Bildobjekt 18"/>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4610454" y="4221450"/>
            <a:ext cx="659646" cy="659646"/>
          </a:xfrm>
          <a:prstGeom prst="rect">
            <a:avLst/>
          </a:prstGeom>
        </p:spPr>
      </p:pic>
      <p:pic>
        <p:nvPicPr>
          <p:cNvPr id="20" name="Bildobjekt 19"/>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4610454" y="3435017"/>
            <a:ext cx="659646" cy="659646"/>
          </a:xfrm>
          <a:prstGeom prst="rect">
            <a:avLst/>
          </a:prstGeom>
        </p:spPr>
      </p:pic>
      <p:pic>
        <p:nvPicPr>
          <p:cNvPr id="21" name="Bildobjekt 2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610454" y="2717297"/>
            <a:ext cx="659646" cy="659646"/>
          </a:xfrm>
          <a:prstGeom prst="rect">
            <a:avLst/>
          </a:prstGeom>
        </p:spPr>
      </p:pic>
      <p:pic>
        <p:nvPicPr>
          <p:cNvPr id="22" name="Bildobjekt 21"/>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4614593" y="1988494"/>
            <a:ext cx="659646" cy="659646"/>
          </a:xfrm>
          <a:prstGeom prst="rect">
            <a:avLst/>
          </a:prstGeom>
        </p:spPr>
      </p:pic>
      <p:pic>
        <p:nvPicPr>
          <p:cNvPr id="23" name="Bildobjekt 22"/>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4614593" y="1213143"/>
            <a:ext cx="659646" cy="659646"/>
          </a:xfrm>
          <a:prstGeom prst="rect">
            <a:avLst/>
          </a:prstGeom>
        </p:spPr>
      </p:pic>
      <p:pic>
        <p:nvPicPr>
          <p:cNvPr id="24" name="Bildobjekt 23"/>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5417871" y="4221894"/>
            <a:ext cx="659646" cy="659646"/>
          </a:xfrm>
          <a:prstGeom prst="rect">
            <a:avLst/>
          </a:prstGeom>
        </p:spPr>
      </p:pic>
      <p:pic>
        <p:nvPicPr>
          <p:cNvPr id="25" name="Bildobjekt 24"/>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5417871" y="3435017"/>
            <a:ext cx="659646" cy="659646"/>
          </a:xfrm>
          <a:prstGeom prst="rect">
            <a:avLst/>
          </a:prstGeom>
        </p:spPr>
      </p:pic>
      <p:pic>
        <p:nvPicPr>
          <p:cNvPr id="26" name="Bildobjekt 25"/>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5403094" y="2717297"/>
            <a:ext cx="659646" cy="659646"/>
          </a:xfrm>
          <a:prstGeom prst="rect">
            <a:avLst/>
          </a:prstGeom>
        </p:spPr>
      </p:pic>
      <p:pic>
        <p:nvPicPr>
          <p:cNvPr id="27" name="Bildobjekt 26"/>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5399400" y="1994257"/>
            <a:ext cx="659646" cy="659646"/>
          </a:xfrm>
          <a:prstGeom prst="rect">
            <a:avLst/>
          </a:prstGeom>
        </p:spPr>
      </p:pic>
      <p:pic>
        <p:nvPicPr>
          <p:cNvPr id="28" name="Bildobjekt 27"/>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5399400" y="1211074"/>
            <a:ext cx="659646" cy="659646"/>
          </a:xfrm>
          <a:prstGeom prst="rect">
            <a:avLst/>
          </a:prstGeom>
        </p:spPr>
      </p:pic>
      <p:pic>
        <p:nvPicPr>
          <p:cNvPr id="29" name="Bildobjekt 28"/>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6158792" y="4221894"/>
            <a:ext cx="659646" cy="659646"/>
          </a:xfrm>
          <a:prstGeom prst="rect">
            <a:avLst/>
          </a:prstGeom>
        </p:spPr>
      </p:pic>
      <p:pic>
        <p:nvPicPr>
          <p:cNvPr id="30" name="Bildobjekt 29"/>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6158792" y="3435017"/>
            <a:ext cx="659646" cy="659646"/>
          </a:xfrm>
          <a:prstGeom prst="rect">
            <a:avLst/>
          </a:prstGeom>
        </p:spPr>
      </p:pic>
      <p:pic>
        <p:nvPicPr>
          <p:cNvPr id="31" name="Bildobjekt 30"/>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6158792" y="2717297"/>
            <a:ext cx="659646" cy="659646"/>
          </a:xfrm>
          <a:prstGeom prst="rect">
            <a:avLst/>
          </a:prstGeom>
        </p:spPr>
      </p:pic>
      <p:pic>
        <p:nvPicPr>
          <p:cNvPr id="32" name="Bildobjekt 31"/>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6158792" y="1994257"/>
            <a:ext cx="659646" cy="659646"/>
          </a:xfrm>
          <a:prstGeom prst="rect">
            <a:avLst/>
          </a:prstGeom>
        </p:spPr>
      </p:pic>
      <p:pic>
        <p:nvPicPr>
          <p:cNvPr id="33" name="Bildobjekt 32"/>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6158792" y="1211074"/>
            <a:ext cx="659646" cy="659646"/>
          </a:xfrm>
          <a:prstGeom prst="rect">
            <a:avLst/>
          </a:prstGeom>
        </p:spPr>
      </p:pic>
    </p:spTree>
    <p:extLst>
      <p:ext uri="{BB962C8B-B14F-4D97-AF65-F5344CB8AC3E}">
        <p14:creationId xmlns:p14="http://schemas.microsoft.com/office/powerpoint/2010/main" val="1490015275"/>
      </p:ext>
    </p:extLst>
  </p:cSld>
  <p:clrMapOvr>
    <a:masterClrMapping/>
  </p:clrMapOvr>
</p:sld>
</file>

<file path=ppt/theme/theme1.xml><?xml version="1.0" encoding="utf-8"?>
<a:theme xmlns:a="http://schemas.openxmlformats.org/drawingml/2006/main" name="Götene Kommun 4x3">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D6ADE476-9F3D-42B1-A45F-3BC46E1CE2A7}"/>
    </a:ext>
  </a:extLst>
</a:theme>
</file>

<file path=ppt/theme/theme2.xml><?xml version="1.0" encoding="utf-8"?>
<a:theme xmlns:a="http://schemas.openxmlformats.org/drawingml/2006/main" name="Götene Kommun">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968A08BE-39BE-4C74-ABAA-9783D6ED5850}"/>
    </a:ext>
  </a:extLst>
</a:theme>
</file>

<file path=ppt/theme/theme3.xml><?xml version="1.0" encoding="utf-8"?>
<a:theme xmlns:a="http://schemas.openxmlformats.org/drawingml/2006/main" name="Götene Kommun - Kapitelsida bild">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D5E27E40-F3B2-45C3-9536-CCF40B885824}"/>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Presentation standardbredd 4x3</Template>
  <TotalTime>2233</TotalTime>
  <Words>974</Words>
  <Application>Microsoft Office PowerPoint</Application>
  <PresentationFormat>Bildspel på skärmen (4:3)</PresentationFormat>
  <Paragraphs>156</Paragraphs>
  <Slides>9</Slides>
  <Notes>7</Notes>
  <HiddenSlides>0</HiddenSlides>
  <MMClips>0</MMClips>
  <ScaleCrop>false</ScaleCrop>
  <HeadingPairs>
    <vt:vector size="6" baseType="variant">
      <vt:variant>
        <vt:lpstr>Använt teckensnitt</vt:lpstr>
      </vt:variant>
      <vt:variant>
        <vt:i4>5</vt:i4>
      </vt:variant>
      <vt:variant>
        <vt:lpstr>Tema</vt:lpstr>
      </vt:variant>
      <vt:variant>
        <vt:i4>3</vt:i4>
      </vt:variant>
      <vt:variant>
        <vt:lpstr>Bildrubriker</vt:lpstr>
      </vt:variant>
      <vt:variant>
        <vt:i4>9</vt:i4>
      </vt:variant>
    </vt:vector>
  </HeadingPairs>
  <TitlesOfParts>
    <vt:vector size="17" baseType="lpstr">
      <vt:lpstr>Aptos</vt:lpstr>
      <vt:lpstr>arial</vt:lpstr>
      <vt:lpstr>arial</vt:lpstr>
      <vt:lpstr>Calibri</vt:lpstr>
      <vt:lpstr>Trebuchet MS</vt:lpstr>
      <vt:lpstr>Götene Kommun 4x3</vt:lpstr>
      <vt:lpstr>Götene Kommun</vt:lpstr>
      <vt:lpstr>Götene Kommun - Kapitelsida bild</vt:lpstr>
      <vt:lpstr>Kvalitetsberättelse 2025</vt:lpstr>
      <vt:lpstr>Viktiga händelser under året</vt:lpstr>
      <vt:lpstr>Brukarundersökning</vt:lpstr>
      <vt:lpstr>KKiK</vt:lpstr>
      <vt:lpstr>Enhetsundersökning</vt:lpstr>
      <vt:lpstr>Hemtjänstindex</vt:lpstr>
      <vt:lpstr>Synpunkter och klagomål</vt:lpstr>
      <vt:lpstr>PowerPoint-presentation</vt:lpstr>
      <vt:lpstr>PowerPoint-presentation</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Autio</dc:creator>
  <cp:lastModifiedBy>Maria Johansson</cp:lastModifiedBy>
  <cp:revision>14</cp:revision>
  <dcterms:created xsi:type="dcterms:W3CDTF">2026-02-13T15:53:43Z</dcterms:created>
  <dcterms:modified xsi:type="dcterms:W3CDTF">2026-04-06T14:58:34Z</dcterms:modified>
</cp:coreProperties>
</file>